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5"/>
  </p:notesMasterIdLst>
  <p:sldIdLst>
    <p:sldId id="256" r:id="rId2"/>
    <p:sldId id="296" r:id="rId3"/>
    <p:sldId id="297" r:id="rId4"/>
    <p:sldId id="299" r:id="rId5"/>
    <p:sldId id="266" r:id="rId6"/>
    <p:sldId id="273" r:id="rId7"/>
    <p:sldId id="267" r:id="rId8"/>
    <p:sldId id="274" r:id="rId9"/>
    <p:sldId id="268" r:id="rId10"/>
    <p:sldId id="269" r:id="rId11"/>
    <p:sldId id="270" r:id="rId12"/>
    <p:sldId id="271" r:id="rId13"/>
    <p:sldId id="275" r:id="rId14"/>
    <p:sldId id="277" r:id="rId15"/>
    <p:sldId id="278" r:id="rId16"/>
    <p:sldId id="300" r:id="rId17"/>
    <p:sldId id="276" r:id="rId18"/>
    <p:sldId id="262" r:id="rId19"/>
    <p:sldId id="261" r:id="rId20"/>
    <p:sldId id="279" r:id="rId21"/>
    <p:sldId id="280" r:id="rId22"/>
    <p:sldId id="301" r:id="rId23"/>
    <p:sldId id="281" r:id="rId24"/>
    <p:sldId id="305" r:id="rId25"/>
    <p:sldId id="303" r:id="rId26"/>
    <p:sldId id="304" r:id="rId27"/>
    <p:sldId id="306" r:id="rId28"/>
    <p:sldId id="258" r:id="rId29"/>
    <p:sldId id="282" r:id="rId30"/>
    <p:sldId id="283" r:id="rId31"/>
    <p:sldId id="259" r:id="rId32"/>
    <p:sldId id="284" r:id="rId33"/>
    <p:sldId id="285" r:id="rId34"/>
    <p:sldId id="302" r:id="rId35"/>
    <p:sldId id="307" r:id="rId36"/>
    <p:sldId id="286" r:id="rId37"/>
    <p:sldId id="260" r:id="rId38"/>
    <p:sldId id="287" r:id="rId39"/>
    <p:sldId id="288" r:id="rId40"/>
    <p:sldId id="293" r:id="rId41"/>
    <p:sldId id="308" r:id="rId42"/>
    <p:sldId id="289" r:id="rId43"/>
    <p:sldId id="290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9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63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16983-7CB8-4B99-A87E-2D0D8994B88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5ED89-D8D9-4A3C-ACCB-CE88AEADA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3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12539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11277600" cy="3048000"/>
          </a:xfrm>
        </p:spPr>
        <p:txBody>
          <a:bodyPr/>
          <a:lstStyle>
            <a:lvl1pPr marL="0" indent="0" algn="l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 descr="FRBShape; FRBDatabase=None; Key=0; Date Inserted=01/01/1900; Inserted by=Nobody; Date updated=01/01/1900; Updated by=Nobody"/>
          <p:cNvSpPr>
            <a:spLocks noGrp="1"/>
          </p:cNvSpPr>
          <p:nvPr>
            <p:ph type="ctrTitle"/>
          </p:nvPr>
        </p:nvSpPr>
        <p:spPr>
          <a:xfrm>
            <a:off x="914400" y="1678917"/>
            <a:ext cx="11277600" cy="1447800"/>
          </a:xfrm>
        </p:spPr>
        <p:txBody>
          <a:bodyPr/>
          <a:lstStyle>
            <a:lvl1pPr algn="l">
              <a:defRPr sz="3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79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05" y="1"/>
            <a:ext cx="12215905" cy="990600"/>
          </a:xfrm>
          <a:prstGeom prst="rect">
            <a:avLst/>
          </a:prstGeom>
        </p:spPr>
      </p:pic>
      <p:sp>
        <p:nvSpPr>
          <p:cNvPr id="2" name="Title 1" descr="FRBShape; FRBDatabase=None; Key=0; Date Inserted=01/01/1900; Inserted by=Nobody; Date updated=01/01/1900; Updated by=Nobody"/>
          <p:cNvSpPr>
            <a:spLocks noGrp="1"/>
          </p:cNvSpPr>
          <p:nvPr>
            <p:ph type="title"/>
          </p:nvPr>
        </p:nvSpPr>
        <p:spPr>
          <a:xfrm>
            <a:off x="0" y="3313"/>
            <a:ext cx="12192000" cy="838200"/>
          </a:xfrm>
        </p:spPr>
        <p:txBody>
          <a:bodyPr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 descr="FRBShape; FRBDatabase=None; Key=0; Date Inserted=01/01/1900; Inserted by=Nobody; Date updated=01/01/1900; Updated by=Nobody"/>
          <p:cNvSpPr>
            <a:spLocks noGrp="1"/>
          </p:cNvSpPr>
          <p:nvPr>
            <p:ph idx="1"/>
          </p:nvPr>
        </p:nvSpPr>
        <p:spPr>
          <a:xfrm>
            <a:off x="203200" y="1066800"/>
            <a:ext cx="11785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2F8EB-C25A-4381-8552-33291D104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20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05" y="1"/>
            <a:ext cx="12215905" cy="990600"/>
          </a:xfrm>
          <a:prstGeom prst="rect">
            <a:avLst/>
          </a:prstGeom>
        </p:spPr>
      </p:pic>
      <p:sp>
        <p:nvSpPr>
          <p:cNvPr id="2" name="Title 1" descr="FRBShape; FRBDatabase=None; Key=0; Date Inserted=01/01/1900; Inserted by=Nobody; Date updated=01/01/1900; Updated by=Nobody"/>
          <p:cNvSpPr>
            <a:spLocks noGrp="1"/>
          </p:cNvSpPr>
          <p:nvPr>
            <p:ph type="title"/>
          </p:nvPr>
        </p:nvSpPr>
        <p:spPr>
          <a:xfrm>
            <a:off x="0" y="3313"/>
            <a:ext cx="12192000" cy="838200"/>
          </a:xfrm>
        </p:spPr>
        <p:txBody>
          <a:bodyPr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 descr="FRBShape; FRBDatabase=None; Key=0; Date Inserted=01/01/1900; Inserted by=Nobody; Date updated=01/01/1900; Updated by=Nobody"/>
          <p:cNvSpPr>
            <a:spLocks noGrp="1"/>
          </p:cNvSpPr>
          <p:nvPr>
            <p:ph idx="1"/>
          </p:nvPr>
        </p:nvSpPr>
        <p:spPr>
          <a:xfrm>
            <a:off x="609600" y="990602"/>
            <a:ext cx="10972800" cy="57149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2F8EB-C25A-4381-8552-33291D104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92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ps and dow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05" y="1"/>
            <a:ext cx="12215905" cy="990600"/>
          </a:xfrm>
          <a:prstGeom prst="rect">
            <a:avLst/>
          </a:prstGeom>
        </p:spPr>
      </p:pic>
      <p:sp>
        <p:nvSpPr>
          <p:cNvPr id="10" name="Up Arrow 9"/>
          <p:cNvSpPr/>
          <p:nvPr/>
        </p:nvSpPr>
        <p:spPr bwMode="auto">
          <a:xfrm>
            <a:off x="406400" y="1524000"/>
            <a:ext cx="5283200" cy="4876800"/>
          </a:xfrm>
          <a:prstGeom prst="upArrow">
            <a:avLst/>
          </a:prstGeom>
          <a:solidFill>
            <a:schemeClr val="accent5"/>
          </a:solidFill>
          <a:ln w="22225" cap="sq" cmpd="sng" algn="ctr">
            <a:noFill/>
            <a:prstDash val="solid"/>
            <a:round/>
            <a:headEnd type="none" w="sm" len="sm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Up Arrow 10"/>
          <p:cNvSpPr/>
          <p:nvPr/>
        </p:nvSpPr>
        <p:spPr bwMode="auto">
          <a:xfrm flipV="1">
            <a:off x="6705600" y="1600200"/>
            <a:ext cx="5283200" cy="4876800"/>
          </a:xfrm>
          <a:prstGeom prst="upArrow">
            <a:avLst/>
          </a:prstGeom>
          <a:solidFill>
            <a:schemeClr val="accent5"/>
          </a:solidFill>
          <a:ln w="22225" cap="sq" cmpd="sng" algn="ctr">
            <a:noFill/>
            <a:prstDash val="solid"/>
            <a:round/>
            <a:headEnd type="none" w="sm" len="sm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 descr="FRBShape; FRBDatabase=None; Key=0; Date Inserted=01/01/1900; Inserted by=Nobody; Date updated=01/01/1900; Updated by=Nobody"/>
          <p:cNvSpPr>
            <a:spLocks noGrp="1"/>
          </p:cNvSpPr>
          <p:nvPr>
            <p:ph idx="1"/>
          </p:nvPr>
        </p:nvSpPr>
        <p:spPr>
          <a:xfrm>
            <a:off x="203200" y="1066800"/>
            <a:ext cx="5689600" cy="541020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2F8EB-C25A-4381-8552-33291D10418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 descr="FRBShape; FRBDatabase=None; Key=0; Date Inserted=01/01/1900; Inserted by=Nobody; Date updated=01/01/1900; Updated by=Nobody"/>
          <p:cNvSpPr>
            <a:spLocks noGrp="1"/>
          </p:cNvSpPr>
          <p:nvPr>
            <p:ph idx="11"/>
          </p:nvPr>
        </p:nvSpPr>
        <p:spPr>
          <a:xfrm>
            <a:off x="6299200" y="1066800"/>
            <a:ext cx="5689600" cy="541020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8" name="Straight Connector 7" descr="FRBShape; FRBDatabase=None; Key=0; Date Inserted=01/01/1900; Inserted by=Nobody; Date updated=01/01/1900; Updated by=Nobody"/>
          <p:cNvCxnSpPr/>
          <p:nvPr/>
        </p:nvCxnSpPr>
        <p:spPr bwMode="auto">
          <a:xfrm>
            <a:off x="6096000" y="1066800"/>
            <a:ext cx="0" cy="5486400"/>
          </a:xfrm>
          <a:prstGeom prst="line">
            <a:avLst/>
          </a:prstGeom>
          <a:solidFill>
            <a:schemeClr val="accent1"/>
          </a:solidFill>
          <a:ln w="317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none" w="med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523963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62200"/>
            <a:ext cx="12215905" cy="99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1600" y="2514601"/>
            <a:ext cx="7010400" cy="762001"/>
          </a:xfrm>
        </p:spPr>
        <p:txBody>
          <a:bodyPr/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2F8EB-C25A-4381-8552-33291D104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504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121920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3200" y="990600"/>
            <a:ext cx="117856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144000" y="6477001"/>
            <a:ext cx="28448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2F8EB-C25A-4381-8552-33291D104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2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 descr="FRBShape; FRBDatabase=None; Key=0; Date Inserted=01/01/1900; Inserted by=Nobody; Date updated=01/01/1900; Updated by=Nobody"/>
          <p:cNvSpPr>
            <a:spLocks noGrp="1"/>
          </p:cNvSpPr>
          <p:nvPr>
            <p:ph type="ctrTitle"/>
          </p:nvPr>
        </p:nvSpPr>
        <p:spPr/>
        <p:txBody>
          <a:bodyPr anchor="b" anchorCtr="0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Why </a:t>
            </a:r>
            <a:r>
              <a:rPr lang="en-US" dirty="0"/>
              <a:t>Have Negative Nominal Interest Rates Had Such a Small Effect </a:t>
            </a:r>
            <a:r>
              <a:rPr lang="en-US" dirty="0" smtClean="0"/>
              <a:t>on </a:t>
            </a:r>
            <a:r>
              <a:rPr lang="en-US" dirty="0"/>
              <a:t>Bank Performance?  Cross Country </a:t>
            </a:r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6" name="Subtitle 1" descr="FRBShape; FRBDatabase=None; Key=0; Date Inserted=01/01/1900; Inserted by=Nobody; Date updated=01/01/1900; Updated by=Nobody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11506200" cy="4561016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Jose </a:t>
            </a:r>
            <a:r>
              <a:rPr lang="en-US" dirty="0"/>
              <a:t>A. Lopez, Andrew K. Rose, and Mark M. Spiegel*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err="1" smtClean="0"/>
              <a:t>Sveriges</a:t>
            </a:r>
            <a:r>
              <a:rPr lang="en-US" sz="2400" dirty="0" smtClean="0"/>
              <a:t> </a:t>
            </a:r>
            <a:r>
              <a:rPr lang="en-US" sz="2400" dirty="0" err="1" smtClean="0"/>
              <a:t>Riksbank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October 23, </a:t>
            </a:r>
            <a:r>
              <a:rPr lang="en-US" sz="2400" dirty="0" smtClean="0"/>
              <a:t>2018</a:t>
            </a: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1800" dirty="0" smtClean="0"/>
              <a:t>*Comments are my own and do not necessarily reflect the views of the Federal Reserve Board of Governors or the FRBSF</a:t>
            </a:r>
          </a:p>
        </p:txBody>
      </p:sp>
    </p:spTree>
    <p:extLst>
      <p:ext uri="{BB962C8B-B14F-4D97-AF65-F5344CB8AC3E}">
        <p14:creationId xmlns:p14="http://schemas.microsoft.com/office/powerpoint/2010/main" val="179163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r>
              <a:rPr lang="en-US" sz="3200" dirty="0" smtClean="0"/>
              <a:t>First study pooling European and Japanese banks under negative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Annual income statements for 5,113 banks from 2010-2016</a:t>
            </a:r>
          </a:p>
          <a:p>
            <a:pPr lvl="1"/>
            <a:r>
              <a:rPr lang="en-US" dirty="0" smtClean="0"/>
              <a:t>14 different currencies, one of which is the 19 country euro</a:t>
            </a:r>
          </a:p>
          <a:p>
            <a:r>
              <a:rPr lang="en-US" dirty="0" smtClean="0"/>
              <a:t>Countries “go negative” at different times for different reasons</a:t>
            </a:r>
          </a:p>
          <a:p>
            <a:pPr lvl="1"/>
            <a:r>
              <a:rPr lang="en-US" dirty="0" smtClean="0"/>
              <a:t>Example: Movements </a:t>
            </a:r>
            <a:r>
              <a:rPr lang="en-US" dirty="0"/>
              <a:t>into negative rates </a:t>
            </a:r>
            <a:r>
              <a:rPr lang="en-US" dirty="0" smtClean="0"/>
              <a:t>different </a:t>
            </a:r>
            <a:r>
              <a:rPr lang="en-US" dirty="0"/>
              <a:t>in floating </a:t>
            </a:r>
            <a:r>
              <a:rPr lang="en-US" dirty="0" smtClean="0"/>
              <a:t>and pegged exchange </a:t>
            </a:r>
            <a:r>
              <a:rPr lang="en-US" dirty="0"/>
              <a:t>rate </a:t>
            </a:r>
            <a:r>
              <a:rPr lang="en-US" dirty="0" smtClean="0"/>
              <a:t>countries</a:t>
            </a:r>
          </a:p>
          <a:p>
            <a:pPr lvl="1"/>
            <a:r>
              <a:rPr lang="en-US" dirty="0" smtClean="0"/>
              <a:t>Latter </a:t>
            </a:r>
            <a:r>
              <a:rPr lang="en-US" dirty="0"/>
              <a:t>respond more to </a:t>
            </a:r>
            <a:r>
              <a:rPr lang="en-US" dirty="0" smtClean="0"/>
              <a:t>pressures </a:t>
            </a:r>
            <a:r>
              <a:rPr lang="en-US" dirty="0"/>
              <a:t>that might undermine the peg.  </a:t>
            </a:r>
            <a:endParaRPr lang="en-US" dirty="0" smtClean="0"/>
          </a:p>
          <a:p>
            <a:r>
              <a:rPr lang="en-US" dirty="0" smtClean="0"/>
              <a:t>Sample also includes large </a:t>
            </a:r>
            <a:r>
              <a:rPr lang="en-US" dirty="0"/>
              <a:t>number of </a:t>
            </a:r>
            <a:r>
              <a:rPr lang="en-US" dirty="0" smtClean="0"/>
              <a:t>banks</a:t>
            </a:r>
          </a:p>
          <a:p>
            <a:pPr lvl="1"/>
            <a:r>
              <a:rPr lang="en-US" dirty="0" smtClean="0"/>
              <a:t>Allows analysis of banks </a:t>
            </a:r>
            <a:r>
              <a:rPr lang="en-US" dirty="0"/>
              <a:t>most exposed to </a:t>
            </a:r>
            <a:r>
              <a:rPr lang="en-US" dirty="0" smtClean="0"/>
              <a:t>negative </a:t>
            </a:r>
            <a:r>
              <a:rPr lang="en-US" dirty="0"/>
              <a:t>interest </a:t>
            </a:r>
            <a:r>
              <a:rPr lang="en-US" dirty="0" smtClean="0"/>
              <a:t>rates</a:t>
            </a:r>
          </a:p>
          <a:p>
            <a:pPr lvl="1"/>
            <a:r>
              <a:rPr lang="en-US" dirty="0" smtClean="0"/>
              <a:t>Split data </a:t>
            </a:r>
            <a:r>
              <a:rPr lang="en-US" dirty="0"/>
              <a:t>into sub-samples </a:t>
            </a:r>
            <a:r>
              <a:rPr lang="en-US" dirty="0" smtClean="0"/>
              <a:t>by: </a:t>
            </a:r>
            <a:r>
              <a:rPr lang="en-US" dirty="0"/>
              <a:t>a) bank size, and b) reliance on deposits. </a:t>
            </a:r>
          </a:p>
        </p:txBody>
      </p:sp>
    </p:spTree>
    <p:extLst>
      <p:ext uri="{BB962C8B-B14F-4D97-AF65-F5344CB8AC3E}">
        <p14:creationId xmlns:p14="http://schemas.microsoft.com/office/powerpoint/2010/main" val="1906241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72" y="271167"/>
            <a:ext cx="12192000" cy="838200"/>
          </a:xfrm>
        </p:spPr>
        <p:txBody>
          <a:bodyPr/>
          <a:lstStyle/>
          <a:p>
            <a:r>
              <a:rPr lang="en-US" dirty="0"/>
              <a:t>Results: Bank profitability unaffected by negative nominal interest rates</a:t>
            </a:r>
            <a:br>
              <a:rPr lang="en-US" dirty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66799"/>
            <a:ext cx="11785600" cy="5518727"/>
          </a:xfrm>
        </p:spPr>
        <p:txBody>
          <a:bodyPr/>
          <a:lstStyle/>
          <a:p>
            <a:r>
              <a:rPr lang="en-US" dirty="0" smtClean="0"/>
              <a:t>No substantive effect on net income from negative rates.</a:t>
            </a:r>
          </a:p>
          <a:p>
            <a:pPr lvl="1"/>
            <a:r>
              <a:rPr lang="en-US" dirty="0" smtClean="0"/>
              <a:t>Sample includes high share of small and high-deposit banks </a:t>
            </a:r>
          </a:p>
          <a:p>
            <a:pPr lvl="1"/>
            <a:r>
              <a:rPr lang="en-US" dirty="0" smtClean="0"/>
              <a:t>Both considered more exposed to negative rate losses</a:t>
            </a:r>
          </a:p>
          <a:p>
            <a:r>
              <a:rPr lang="en-US" dirty="0" smtClean="0"/>
              <a:t>Do find statistically significant losses in net interest income</a:t>
            </a:r>
          </a:p>
          <a:p>
            <a:pPr lvl="1"/>
            <a:r>
              <a:rPr lang="en-US" dirty="0" smtClean="0"/>
              <a:t>Losses significant on both lending and “other” interest income</a:t>
            </a:r>
          </a:p>
          <a:p>
            <a:pPr lvl="1"/>
            <a:r>
              <a:rPr lang="en-US" dirty="0" smtClean="0"/>
              <a:t>Mitigated by </a:t>
            </a:r>
            <a:r>
              <a:rPr lang="en-US" dirty="0"/>
              <a:t>reductions in interest expenses, but not sufficiently </a:t>
            </a:r>
            <a:endParaRPr lang="en-US" dirty="0" smtClean="0"/>
          </a:p>
          <a:p>
            <a:r>
              <a:rPr lang="en-US" dirty="0" smtClean="0"/>
              <a:t>Notably</a:t>
            </a:r>
            <a:r>
              <a:rPr lang="en-US" dirty="0"/>
              <a:t>, banks do not substantially reduce deposit </a:t>
            </a:r>
            <a:r>
              <a:rPr lang="en-US" dirty="0" smtClean="0"/>
              <a:t>expenses  </a:t>
            </a:r>
          </a:p>
          <a:p>
            <a:pPr lvl="1"/>
            <a:r>
              <a:rPr lang="en-US" dirty="0" smtClean="0"/>
              <a:t>Heterogeneity: Large </a:t>
            </a:r>
            <a:r>
              <a:rPr lang="en-US" dirty="0"/>
              <a:t>banks </a:t>
            </a:r>
            <a:r>
              <a:rPr lang="en-US" dirty="0" smtClean="0"/>
              <a:t>do achieve reduction </a:t>
            </a:r>
            <a:r>
              <a:rPr lang="en-US" dirty="0"/>
              <a:t>in deposit expenses, </a:t>
            </a:r>
            <a:r>
              <a:rPr lang="en-US" dirty="0" smtClean="0"/>
              <a:t>small banks don’t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241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72" y="271167"/>
            <a:ext cx="12192000" cy="838200"/>
          </a:xfrm>
        </p:spPr>
        <p:txBody>
          <a:bodyPr/>
          <a:lstStyle/>
          <a:p>
            <a:r>
              <a:rPr lang="en-US" dirty="0" smtClean="0"/>
              <a:t>Losses on net interest income made up on non-interest income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Significant </a:t>
            </a:r>
            <a:r>
              <a:rPr lang="en-US" dirty="0"/>
              <a:t>gains in net non-interest </a:t>
            </a:r>
            <a:r>
              <a:rPr lang="en-US" dirty="0" smtClean="0"/>
              <a:t>income</a:t>
            </a:r>
          </a:p>
          <a:p>
            <a:pPr lvl="1"/>
            <a:r>
              <a:rPr lang="en-US" dirty="0" smtClean="0"/>
              <a:t>Increases </a:t>
            </a:r>
            <a:r>
              <a:rPr lang="en-US" dirty="0"/>
              <a:t>in </a:t>
            </a:r>
            <a:r>
              <a:rPr lang="en-US" dirty="0" smtClean="0"/>
              <a:t>fees</a:t>
            </a:r>
          </a:p>
          <a:p>
            <a:pPr lvl="1"/>
            <a:r>
              <a:rPr lang="en-US" dirty="0" smtClean="0"/>
              <a:t>Increases in other </a:t>
            </a:r>
            <a:r>
              <a:rPr lang="en-US" dirty="0"/>
              <a:t>non-interest </a:t>
            </a:r>
            <a:r>
              <a:rPr lang="en-US" dirty="0" smtClean="0"/>
              <a:t>income (capital gains, </a:t>
            </a:r>
            <a:r>
              <a:rPr lang="en-US" dirty="0"/>
              <a:t>gains on </a:t>
            </a:r>
            <a:r>
              <a:rPr lang="en-US" dirty="0" smtClean="0"/>
              <a:t>securities, insurance)</a:t>
            </a:r>
          </a:p>
          <a:p>
            <a:r>
              <a:rPr lang="en-US" dirty="0" smtClean="0"/>
              <a:t>Differences by bank type</a:t>
            </a:r>
          </a:p>
          <a:p>
            <a:pPr lvl="1"/>
            <a:r>
              <a:rPr lang="en-US" dirty="0" smtClean="0"/>
              <a:t>Large </a:t>
            </a:r>
            <a:r>
              <a:rPr lang="en-US" dirty="0"/>
              <a:t>banks also reduce other interest expenses more than their smaller counterparts.  </a:t>
            </a:r>
          </a:p>
          <a:p>
            <a:pPr lvl="1"/>
            <a:r>
              <a:rPr lang="en-US" dirty="0" smtClean="0"/>
              <a:t>Low-deposit (LD) banks do </a:t>
            </a:r>
            <a:r>
              <a:rPr lang="en-US" dirty="0"/>
              <a:t>better under negative interest rates than </a:t>
            </a:r>
            <a:r>
              <a:rPr lang="en-US" dirty="0" smtClean="0"/>
              <a:t>high-deposit </a:t>
            </a:r>
            <a:r>
              <a:rPr lang="en-US" dirty="0"/>
              <a:t>(HD) </a:t>
            </a:r>
            <a:r>
              <a:rPr lang="en-US" dirty="0" smtClean="0"/>
              <a:t>counterparts</a:t>
            </a:r>
          </a:p>
          <a:p>
            <a:pPr lvl="2"/>
            <a:r>
              <a:rPr lang="en-US" dirty="0" smtClean="0"/>
              <a:t>LD </a:t>
            </a:r>
            <a:r>
              <a:rPr lang="en-US" dirty="0"/>
              <a:t>banks </a:t>
            </a:r>
            <a:r>
              <a:rPr lang="en-US" dirty="0" smtClean="0"/>
              <a:t>actually suffer </a:t>
            </a:r>
            <a:r>
              <a:rPr lang="en-US" dirty="0"/>
              <a:t>bigger reductions in net interest </a:t>
            </a:r>
            <a:r>
              <a:rPr lang="en-US" dirty="0" smtClean="0"/>
              <a:t>income, </a:t>
            </a:r>
            <a:r>
              <a:rPr lang="en-US" dirty="0"/>
              <a:t>but also </a:t>
            </a:r>
            <a:r>
              <a:rPr lang="en-US" dirty="0" smtClean="0"/>
              <a:t>achieve larger </a:t>
            </a:r>
            <a:r>
              <a:rPr lang="en-US" dirty="0"/>
              <a:t>increases in net non-interest </a:t>
            </a:r>
            <a:r>
              <a:rPr lang="en-US" dirty="0" smtClean="0"/>
              <a:t>income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372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72" y="271167"/>
            <a:ext cx="12192000" cy="838200"/>
          </a:xfrm>
        </p:spPr>
        <p:txBody>
          <a:bodyPr/>
          <a:lstStyle/>
          <a:p>
            <a:r>
              <a:rPr lang="en-US" dirty="0" smtClean="0"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Fitch </a:t>
            </a:r>
            <a:r>
              <a:rPr lang="en-US" dirty="0"/>
              <a:t>Global Banking </a:t>
            </a:r>
            <a:r>
              <a:rPr lang="en-US" dirty="0" smtClean="0"/>
              <a:t>database</a:t>
            </a:r>
          </a:p>
          <a:p>
            <a:pPr lvl="1"/>
            <a:r>
              <a:rPr lang="en-US" dirty="0" smtClean="0"/>
              <a:t>Balance </a:t>
            </a:r>
            <a:r>
              <a:rPr lang="en-US" dirty="0"/>
              <a:t>sheet and income statement variables for individual </a:t>
            </a:r>
            <a:r>
              <a:rPr lang="en-US" dirty="0" smtClean="0"/>
              <a:t>banks, 2010-2016</a:t>
            </a:r>
          </a:p>
          <a:p>
            <a:pPr lvl="1"/>
            <a:r>
              <a:rPr lang="en-US" dirty="0"/>
              <a:t>Sourced “… directly through web crawlers, alerts, by direct request and data </a:t>
            </a:r>
            <a:r>
              <a:rPr lang="en-US" dirty="0" smtClean="0"/>
              <a:t>feed”</a:t>
            </a:r>
          </a:p>
          <a:p>
            <a:r>
              <a:rPr lang="en-US" dirty="0" smtClean="0"/>
              <a:t>28 </a:t>
            </a:r>
            <a:r>
              <a:rPr lang="en-US" dirty="0"/>
              <a:t>European countries and </a:t>
            </a:r>
            <a:r>
              <a:rPr lang="en-US" dirty="0" smtClean="0"/>
              <a:t>Japan</a:t>
            </a:r>
          </a:p>
          <a:p>
            <a:pPr lvl="1"/>
            <a:r>
              <a:rPr lang="en-US" dirty="0" smtClean="0"/>
              <a:t>Variety </a:t>
            </a:r>
            <a:r>
              <a:rPr lang="en-US" dirty="0"/>
              <a:t>of monetary </a:t>
            </a:r>
            <a:r>
              <a:rPr lang="en-US" dirty="0" smtClean="0"/>
              <a:t>regimes, </a:t>
            </a:r>
            <a:r>
              <a:rPr lang="en-US" dirty="0"/>
              <a:t>including monetary unions, exchange rate </a:t>
            </a:r>
            <a:r>
              <a:rPr lang="en-US" dirty="0" err="1"/>
              <a:t>peggers</a:t>
            </a:r>
            <a:r>
              <a:rPr lang="en-US" dirty="0"/>
              <a:t>, and inflation </a:t>
            </a:r>
            <a:r>
              <a:rPr lang="en-US" dirty="0" err="1" smtClean="0"/>
              <a:t>targeters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Data begins 2 </a:t>
            </a:r>
            <a:r>
              <a:rPr lang="en-US" dirty="0"/>
              <a:t>years before </a:t>
            </a:r>
            <a:r>
              <a:rPr lang="en-US" dirty="0" smtClean="0"/>
              <a:t>negative </a:t>
            </a:r>
            <a:r>
              <a:rPr lang="en-US" dirty="0"/>
              <a:t>nominal interest </a:t>
            </a:r>
            <a:r>
              <a:rPr lang="en-US" dirty="0" smtClean="0"/>
              <a:t>rates</a:t>
            </a:r>
          </a:p>
          <a:p>
            <a:pPr lvl="1"/>
            <a:r>
              <a:rPr lang="en-US" dirty="0" smtClean="0"/>
              <a:t>Includes </a:t>
            </a:r>
            <a:r>
              <a:rPr lang="en-US" dirty="0"/>
              <a:t>all </a:t>
            </a:r>
            <a:r>
              <a:rPr lang="en-US" dirty="0" smtClean="0"/>
              <a:t>negative </a:t>
            </a:r>
            <a:r>
              <a:rPr lang="en-US" dirty="0"/>
              <a:t>nominal interest </a:t>
            </a:r>
            <a:r>
              <a:rPr lang="en-US" dirty="0" smtClean="0"/>
              <a:t>rate countries through 2016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696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49" y="86609"/>
            <a:ext cx="12192000" cy="838200"/>
          </a:xfrm>
        </p:spPr>
        <p:txBody>
          <a:bodyPr/>
          <a:lstStyle/>
          <a:p>
            <a:r>
              <a:rPr lang="en-US" dirty="0"/>
              <a:t>Variety of countries with different monetary regimes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Negative </a:t>
            </a:r>
            <a:r>
              <a:rPr lang="en-US" dirty="0"/>
              <a:t>rates at different </a:t>
            </a:r>
            <a:r>
              <a:rPr lang="en-US" dirty="0" smtClean="0"/>
              <a:t>points in </a:t>
            </a:r>
            <a:r>
              <a:rPr lang="en-US" dirty="0"/>
              <a:t>time, if at all.  </a:t>
            </a:r>
            <a:endParaRPr lang="en-US" dirty="0" smtClean="0"/>
          </a:p>
          <a:p>
            <a:r>
              <a:rPr lang="en-US" dirty="0" smtClean="0"/>
              <a:t>Five economies </a:t>
            </a:r>
            <a:r>
              <a:rPr lang="en-US" dirty="0"/>
              <a:t>experienced negative nominal policy </a:t>
            </a:r>
            <a:r>
              <a:rPr lang="en-US" dirty="0" smtClean="0"/>
              <a:t>rates: Denmark</a:t>
            </a:r>
            <a:r>
              <a:rPr lang="en-US" dirty="0"/>
              <a:t>, </a:t>
            </a:r>
            <a:r>
              <a:rPr lang="en-US" dirty="0" smtClean="0"/>
              <a:t>EMU</a:t>
            </a:r>
            <a:r>
              <a:rPr lang="en-US" dirty="0"/>
              <a:t>, Japan, Sweden, and </a:t>
            </a:r>
            <a:r>
              <a:rPr lang="en-US" dirty="0" smtClean="0"/>
              <a:t>Switzerland</a:t>
            </a:r>
          </a:p>
          <a:p>
            <a:pPr lvl="1"/>
            <a:r>
              <a:rPr lang="en-US" dirty="0" smtClean="0"/>
              <a:t>Denmark </a:t>
            </a:r>
            <a:r>
              <a:rPr lang="en-US" dirty="0"/>
              <a:t>first </a:t>
            </a:r>
            <a:r>
              <a:rPr lang="en-US" dirty="0" smtClean="0"/>
              <a:t>into </a:t>
            </a:r>
            <a:r>
              <a:rPr lang="en-US" dirty="0"/>
              <a:t>negative rates </a:t>
            </a:r>
            <a:r>
              <a:rPr lang="en-US" dirty="0" smtClean="0"/>
              <a:t>July 2012</a:t>
            </a:r>
          </a:p>
          <a:p>
            <a:pPr lvl="1"/>
            <a:r>
              <a:rPr lang="en-US" dirty="0" smtClean="0"/>
              <a:t>Swiss </a:t>
            </a:r>
            <a:r>
              <a:rPr lang="en-US" dirty="0"/>
              <a:t>interest rates </a:t>
            </a:r>
            <a:r>
              <a:rPr lang="en-US" dirty="0" smtClean="0"/>
              <a:t>most </a:t>
            </a:r>
            <a:r>
              <a:rPr lang="en-US" dirty="0"/>
              <a:t>negative </a:t>
            </a:r>
            <a:r>
              <a:rPr lang="en-US" dirty="0" smtClean="0"/>
              <a:t>(on sight deposit rates </a:t>
            </a:r>
            <a:r>
              <a:rPr lang="en-US" dirty="0"/>
              <a:t>at -0.75</a:t>
            </a:r>
            <a:r>
              <a:rPr lang="en-US" dirty="0" smtClean="0"/>
              <a:t>%)   </a:t>
            </a:r>
          </a:p>
          <a:p>
            <a:r>
              <a:rPr lang="en-US" dirty="0" smtClean="0"/>
              <a:t>Similar </a:t>
            </a:r>
            <a:r>
              <a:rPr lang="en-US" dirty="0"/>
              <a:t>countries that did not go </a:t>
            </a:r>
            <a:r>
              <a:rPr lang="en-US" dirty="0" smtClean="0"/>
              <a:t>negative</a:t>
            </a:r>
          </a:p>
          <a:p>
            <a:pPr lvl="1"/>
            <a:r>
              <a:rPr lang="en-US" dirty="0" smtClean="0"/>
              <a:t>Bulgaria</a:t>
            </a:r>
            <a:r>
              <a:rPr lang="en-US" dirty="0"/>
              <a:t>, Czech Republic, Hungary, and the </a:t>
            </a:r>
            <a:r>
              <a:rPr lang="en-US" dirty="0" smtClean="0"/>
              <a:t>UK</a:t>
            </a:r>
          </a:p>
          <a:p>
            <a:r>
              <a:rPr lang="en-US" dirty="0" smtClean="0"/>
              <a:t>Allows time </a:t>
            </a:r>
            <a:r>
              <a:rPr lang="en-US" dirty="0"/>
              <a:t>fixed effects to account for global </a:t>
            </a:r>
            <a:r>
              <a:rPr lang="en-US" dirty="0" smtClean="0"/>
              <a:t>conditions</a:t>
            </a:r>
          </a:p>
          <a:p>
            <a:pPr lvl="1"/>
            <a:r>
              <a:rPr lang="en-US" dirty="0" smtClean="0"/>
              <a:t>Diff-in-diff: Not </a:t>
            </a:r>
            <a:r>
              <a:rPr lang="en-US" dirty="0"/>
              <a:t>all </a:t>
            </a:r>
            <a:r>
              <a:rPr lang="en-US" dirty="0" smtClean="0"/>
              <a:t>experience </a:t>
            </a:r>
            <a:r>
              <a:rPr lang="en-US" dirty="0"/>
              <a:t>negative rates, </a:t>
            </a:r>
            <a:r>
              <a:rPr lang="en-US" dirty="0" smtClean="0"/>
              <a:t>none </a:t>
            </a:r>
            <a:r>
              <a:rPr lang="en-US" dirty="0"/>
              <a:t>for </a:t>
            </a:r>
            <a:r>
              <a:rPr lang="en-US" dirty="0" smtClean="0"/>
              <a:t>entire sample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442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7203"/>
            <a:ext cx="12192000" cy="838200"/>
          </a:xfrm>
        </p:spPr>
        <p:txBody>
          <a:bodyPr/>
          <a:lstStyle/>
          <a:p>
            <a:r>
              <a:rPr lang="en-US" sz="4400" dirty="0" smtClean="0"/>
              <a:t>Data set is large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Over 5,100 </a:t>
            </a:r>
            <a:r>
              <a:rPr lang="en-US" dirty="0"/>
              <a:t>banks and more than 30,00 </a:t>
            </a:r>
            <a:r>
              <a:rPr lang="en-US" dirty="0" smtClean="0"/>
              <a:t>observations</a:t>
            </a:r>
          </a:p>
          <a:p>
            <a:endParaRPr lang="en-US" dirty="0" smtClean="0"/>
          </a:p>
          <a:p>
            <a:r>
              <a:rPr lang="en-US" dirty="0" smtClean="0"/>
              <a:t>Allows examination of effects </a:t>
            </a:r>
            <a:r>
              <a:rPr lang="en-US" dirty="0"/>
              <a:t>of negative rates on banks that differ </a:t>
            </a:r>
            <a:r>
              <a:rPr lang="en-US" dirty="0" smtClean="0"/>
              <a:t>by size </a:t>
            </a:r>
            <a:r>
              <a:rPr lang="en-US" dirty="0"/>
              <a:t>and </a:t>
            </a:r>
            <a:r>
              <a:rPr lang="en-US" dirty="0" smtClean="0"/>
              <a:t>deposit-reliance</a:t>
            </a:r>
          </a:p>
          <a:p>
            <a:pPr lvl="1"/>
            <a:r>
              <a:rPr lang="en-US" dirty="0" smtClean="0"/>
              <a:t>Identify large banks as those with assets </a:t>
            </a:r>
            <a:r>
              <a:rPr lang="en-US" dirty="0"/>
              <a:t>exceed $10 billion </a:t>
            </a:r>
            <a:r>
              <a:rPr lang="en-US" dirty="0" smtClean="0"/>
              <a:t>(1/8 of sample)</a:t>
            </a:r>
          </a:p>
          <a:p>
            <a:pPr lvl="1"/>
            <a:r>
              <a:rPr lang="en-US" dirty="0" smtClean="0"/>
              <a:t>Define high-deposit (HD) as </a:t>
            </a:r>
            <a:r>
              <a:rPr lang="en-US" dirty="0"/>
              <a:t>deposits exceeded 75% of </a:t>
            </a:r>
            <a:r>
              <a:rPr lang="en-US" dirty="0" smtClean="0"/>
              <a:t>funding (4/5 of sample)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752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7203"/>
            <a:ext cx="12192000" cy="838200"/>
          </a:xfrm>
        </p:spPr>
        <p:txBody>
          <a:bodyPr/>
          <a:lstStyle/>
          <a:p>
            <a:r>
              <a:rPr lang="en-US" sz="4400" dirty="0" smtClean="0"/>
              <a:t>Complications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</a:t>
            </a:r>
            <a:r>
              <a:rPr lang="en-US" dirty="0"/>
              <a:t>accounting </a:t>
            </a:r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Keep observation with most popularly-used method by country</a:t>
            </a:r>
          </a:p>
          <a:p>
            <a:pPr lvl="1"/>
            <a:r>
              <a:rPr lang="en-US" dirty="0" smtClean="0"/>
              <a:t>Also drop banks that use unconventional accounting systems for their country</a:t>
            </a:r>
          </a:p>
          <a:p>
            <a:r>
              <a:rPr lang="en-US" dirty="0" smtClean="0"/>
              <a:t>Generally </a:t>
            </a:r>
            <a:r>
              <a:rPr lang="en-US" dirty="0"/>
              <a:t>choose unconsolidated </a:t>
            </a:r>
            <a:r>
              <a:rPr lang="en-US" dirty="0" smtClean="0"/>
              <a:t>observations</a:t>
            </a:r>
          </a:p>
          <a:p>
            <a:pPr lvl="1"/>
            <a:r>
              <a:rPr lang="en-US" dirty="0" smtClean="0"/>
              <a:t>Report consolidated if unconsolidated unavailable</a:t>
            </a:r>
          </a:p>
          <a:p>
            <a:r>
              <a:rPr lang="en-US" dirty="0" smtClean="0"/>
              <a:t>Annual observations, usually 4</a:t>
            </a:r>
            <a:r>
              <a:rPr lang="en-US" baseline="30000" dirty="0" smtClean="0"/>
              <a:t>th</a:t>
            </a:r>
            <a:r>
              <a:rPr lang="en-US" dirty="0" smtClean="0"/>
              <a:t> quarter</a:t>
            </a:r>
          </a:p>
          <a:p>
            <a:pPr lvl="1"/>
            <a:r>
              <a:rPr lang="en-US" dirty="0" smtClean="0"/>
              <a:t>Japanese </a:t>
            </a:r>
            <a:r>
              <a:rPr lang="en-US" dirty="0"/>
              <a:t>banks report </a:t>
            </a:r>
            <a:r>
              <a:rPr lang="en-US" dirty="0" smtClean="0"/>
              <a:t>in first quarter</a:t>
            </a:r>
          </a:p>
          <a:p>
            <a:r>
              <a:rPr lang="en-US" dirty="0" smtClean="0"/>
              <a:t>Truncate outliers </a:t>
            </a:r>
            <a:r>
              <a:rPr lang="en-US" dirty="0"/>
              <a:t>at </a:t>
            </a:r>
            <a:r>
              <a:rPr lang="en-US" dirty="0" smtClean="0"/>
              <a:t>1% and 99%</a:t>
            </a:r>
          </a:p>
        </p:txBody>
      </p:sp>
    </p:spTree>
    <p:extLst>
      <p:ext uri="{BB962C8B-B14F-4D97-AF65-F5344CB8AC3E}">
        <p14:creationId xmlns:p14="http://schemas.microsoft.com/office/powerpoint/2010/main" val="2786308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72" y="271167"/>
            <a:ext cx="12192000" cy="838200"/>
          </a:xfrm>
        </p:spPr>
        <p:txBody>
          <a:bodyPr/>
          <a:lstStyle/>
          <a:p>
            <a:r>
              <a:rPr lang="en-US" dirty="0" smtClean="0"/>
              <a:t>Losses on net interest income made up on non-interest income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Significant </a:t>
            </a:r>
            <a:r>
              <a:rPr lang="en-US" dirty="0"/>
              <a:t>gains in net non-interest </a:t>
            </a:r>
            <a:r>
              <a:rPr lang="en-US" dirty="0" smtClean="0"/>
              <a:t>income</a:t>
            </a:r>
          </a:p>
          <a:p>
            <a:pPr lvl="1"/>
            <a:r>
              <a:rPr lang="en-US" dirty="0" smtClean="0"/>
              <a:t>Increases </a:t>
            </a:r>
            <a:r>
              <a:rPr lang="en-US" dirty="0"/>
              <a:t>in </a:t>
            </a:r>
            <a:r>
              <a:rPr lang="en-US" dirty="0" smtClean="0"/>
              <a:t>fees</a:t>
            </a:r>
          </a:p>
          <a:p>
            <a:pPr lvl="1"/>
            <a:r>
              <a:rPr lang="en-US" dirty="0" smtClean="0"/>
              <a:t>Increases in other </a:t>
            </a:r>
            <a:r>
              <a:rPr lang="en-US" dirty="0"/>
              <a:t>non-interest </a:t>
            </a:r>
            <a:r>
              <a:rPr lang="en-US" dirty="0" smtClean="0"/>
              <a:t>income (capital gains, </a:t>
            </a:r>
            <a:r>
              <a:rPr lang="en-US" dirty="0"/>
              <a:t>gains on </a:t>
            </a:r>
            <a:r>
              <a:rPr lang="en-US" dirty="0" smtClean="0"/>
              <a:t>securities, insurance)</a:t>
            </a:r>
          </a:p>
          <a:p>
            <a:r>
              <a:rPr lang="en-US" dirty="0" smtClean="0"/>
              <a:t>Differences by bank type</a:t>
            </a:r>
          </a:p>
          <a:p>
            <a:pPr lvl="1"/>
            <a:r>
              <a:rPr lang="en-US" dirty="0" smtClean="0"/>
              <a:t>Large </a:t>
            </a:r>
            <a:r>
              <a:rPr lang="en-US" dirty="0"/>
              <a:t>banks also reduce other interest expenses more than their smaller counterparts.  </a:t>
            </a:r>
          </a:p>
          <a:p>
            <a:pPr lvl="1"/>
            <a:r>
              <a:rPr lang="en-US" dirty="0" smtClean="0"/>
              <a:t>Low-deposit (LD) banks do </a:t>
            </a:r>
            <a:r>
              <a:rPr lang="en-US" dirty="0"/>
              <a:t>better under negative interest rates than </a:t>
            </a:r>
            <a:r>
              <a:rPr lang="en-US" dirty="0" smtClean="0"/>
              <a:t>high-deposit </a:t>
            </a:r>
            <a:r>
              <a:rPr lang="en-US" dirty="0"/>
              <a:t>(HD) </a:t>
            </a:r>
            <a:r>
              <a:rPr lang="en-US" dirty="0" smtClean="0"/>
              <a:t>counterparts</a:t>
            </a:r>
          </a:p>
          <a:p>
            <a:pPr lvl="2"/>
            <a:r>
              <a:rPr lang="en-US" dirty="0" smtClean="0"/>
              <a:t>LD </a:t>
            </a:r>
            <a:r>
              <a:rPr lang="en-US" dirty="0"/>
              <a:t>banks </a:t>
            </a:r>
            <a:r>
              <a:rPr lang="en-US" dirty="0" smtClean="0"/>
              <a:t>actually suffer </a:t>
            </a:r>
            <a:r>
              <a:rPr lang="en-US" dirty="0"/>
              <a:t>bigger reductions in net interest </a:t>
            </a:r>
            <a:r>
              <a:rPr lang="en-US" dirty="0" smtClean="0"/>
              <a:t>income, </a:t>
            </a:r>
            <a:r>
              <a:rPr lang="en-US" dirty="0"/>
              <a:t>but also </a:t>
            </a:r>
            <a:r>
              <a:rPr lang="en-US" dirty="0" smtClean="0"/>
              <a:t>achieve larger </a:t>
            </a:r>
            <a:r>
              <a:rPr lang="en-US" dirty="0"/>
              <a:t>increases in net non-interest </a:t>
            </a:r>
            <a:r>
              <a:rPr lang="en-US" dirty="0" smtClean="0"/>
              <a:t>income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696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Little overall difference in profitability across ZLB</a:t>
            </a:r>
            <a:endParaRPr lang="en-US" dirty="0"/>
          </a:p>
        </p:txBody>
      </p:sp>
      <p:pic>
        <p:nvPicPr>
          <p:cNvPr id="4" name="Picture 3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08" y="2222621"/>
            <a:ext cx="9984893" cy="3531634"/>
          </a:xfrm>
          <a:prstGeom prst="rect">
            <a:avLst/>
          </a:prstGeom>
        </p:spPr>
      </p:pic>
      <p:sp>
        <p:nvSpPr>
          <p:cNvPr id="5" name="TextBox 4" descr="FRBShape; FRBDatabase=None; Key=0; Date Inserted=01/01/1900; Inserted by=Nobody; Date updated=01/01/1900; Updated by=Nobody"/>
          <p:cNvSpPr txBox="1"/>
          <p:nvPr/>
        </p:nvSpPr>
        <p:spPr>
          <a:xfrm>
            <a:off x="674256" y="1938132"/>
            <a:ext cx="10477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Descriptive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02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apparent profitability differences in raw data</a:t>
            </a:r>
            <a:endParaRPr lang="en-US" dirty="0"/>
          </a:p>
        </p:txBody>
      </p:sp>
      <p:pic>
        <p:nvPicPr>
          <p:cNvPr id="4" name="Picture 3" descr="FRBShape; FRBDatabase=None; Key=0; Date Inserted=01/01/1900; Inserted by=Nobody; Date updated=01/01/1900; Updated by=Nobody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2885" y="1691238"/>
            <a:ext cx="6688984" cy="48702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 descr="FRBShape; FRBDatabase=None; Key=0; Date Inserted=01/01/1900; Inserted by=Nobody; Date updated=01/01/1900; Updated by=Nobody"/>
          <p:cNvSpPr txBox="1"/>
          <p:nvPr/>
        </p:nvSpPr>
        <p:spPr>
          <a:xfrm>
            <a:off x="2802885" y="1321906"/>
            <a:ext cx="9253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1: Bank profitability under positive and negative policy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3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interest rates concern for banks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Following financial crisis, </a:t>
            </a:r>
            <a:r>
              <a:rPr lang="en-US" dirty="0"/>
              <a:t>rates </a:t>
            </a:r>
            <a:r>
              <a:rPr lang="en-US" dirty="0" smtClean="0"/>
              <a:t>reduced towards “</a:t>
            </a:r>
            <a:r>
              <a:rPr lang="en-US" dirty="0"/>
              <a:t>zero lower </a:t>
            </a:r>
            <a:r>
              <a:rPr lang="en-US" dirty="0" smtClean="0"/>
              <a:t>bound” (ZLB)  </a:t>
            </a:r>
          </a:p>
          <a:p>
            <a:endParaRPr lang="en-US" dirty="0" smtClean="0"/>
          </a:p>
          <a:p>
            <a:r>
              <a:rPr lang="en-US" dirty="0" smtClean="0"/>
              <a:t>Potential obstacle to bank profitability</a:t>
            </a:r>
          </a:p>
          <a:p>
            <a:pPr lvl="1"/>
            <a:r>
              <a:rPr lang="en-US" dirty="0" smtClean="0"/>
              <a:t>Nominal </a:t>
            </a:r>
            <a:r>
              <a:rPr lang="en-US" dirty="0"/>
              <a:t>deposit rates could not be reduced below zero without eroding banks’ customer base.  </a:t>
            </a:r>
            <a:endParaRPr lang="en-US" dirty="0" smtClean="0"/>
          </a:p>
          <a:p>
            <a:pPr lvl="1"/>
            <a:r>
              <a:rPr lang="en-US" dirty="0" smtClean="0"/>
              <a:t>Low </a:t>
            </a:r>
            <a:r>
              <a:rPr lang="en-US" dirty="0"/>
              <a:t>interest </a:t>
            </a:r>
            <a:r>
              <a:rPr lang="en-US" dirty="0" smtClean="0"/>
              <a:t>rates reduce </a:t>
            </a:r>
            <a:r>
              <a:rPr lang="en-US" dirty="0"/>
              <a:t>bank </a:t>
            </a:r>
            <a:r>
              <a:rPr lang="en-US" dirty="0" smtClean="0"/>
              <a:t>profitability [Jobst </a:t>
            </a:r>
            <a:r>
              <a:rPr lang="en-US" dirty="0"/>
              <a:t>and Lin (2016)].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8872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72" y="271167"/>
            <a:ext cx="12192000" cy="838200"/>
          </a:xfrm>
        </p:spPr>
        <p:txBody>
          <a:bodyPr/>
          <a:lstStyle/>
          <a:p>
            <a:r>
              <a:rPr lang="en-US" dirty="0" smtClean="0"/>
              <a:t>Base specification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Calibri"/>
                <a:ea typeface="Calibri"/>
                <a:cs typeface="Calibri"/>
              </a:rPr>
              <a:t>Conventional </a:t>
            </a:r>
            <a:r>
              <a:rPr lang="en-US" dirty="0">
                <a:latin typeface="Calibri"/>
                <a:ea typeface="Calibri"/>
                <a:cs typeface="Calibri"/>
              </a:rPr>
              <a:t>least-squares panel specification:</a:t>
            </a:r>
            <a:endParaRPr lang="en-US" sz="2800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Calibri"/>
                <a:ea typeface="Calibri"/>
                <a:cs typeface="Calibri"/>
              </a:rPr>
              <a:t> </a:t>
            </a:r>
            <a:r>
              <a:rPr lang="en-US" dirty="0">
                <a:latin typeface="Calibri"/>
                <a:ea typeface="Calibri"/>
                <a:cs typeface="Calibri"/>
              </a:rPr>
              <a:t> 	</a:t>
            </a:r>
            <a:r>
              <a:rPr lang="en-US" dirty="0" smtClean="0">
                <a:latin typeface="Calibri"/>
                <a:ea typeface="Calibri"/>
                <a:cs typeface="Calibri"/>
              </a:rPr>
              <a:t>	</a:t>
            </a:r>
            <a:r>
              <a:rPr lang="en-US" dirty="0" err="1" smtClean="0">
                <a:latin typeface="Calibri"/>
                <a:ea typeface="Calibri"/>
                <a:cs typeface="Calibri"/>
              </a:rPr>
              <a:t>Y</a:t>
            </a:r>
            <a:r>
              <a:rPr lang="en-US" baseline="-25000" dirty="0" err="1" smtClean="0">
                <a:latin typeface="Calibri"/>
                <a:ea typeface="Calibri"/>
                <a:cs typeface="Calibri"/>
              </a:rPr>
              <a:t>ijt</a:t>
            </a:r>
            <a:r>
              <a:rPr lang="en-US" dirty="0" smtClean="0">
                <a:latin typeface="Calibri"/>
                <a:ea typeface="Calibri"/>
                <a:cs typeface="Calibri"/>
              </a:rPr>
              <a:t> </a:t>
            </a:r>
            <a:r>
              <a:rPr lang="en-US" dirty="0">
                <a:latin typeface="Calibri"/>
                <a:ea typeface="Calibri"/>
                <a:cs typeface="Calibri"/>
              </a:rPr>
              <a:t>= β</a:t>
            </a:r>
            <a:r>
              <a:rPr lang="en-US" dirty="0" err="1">
                <a:latin typeface="Calibri"/>
                <a:ea typeface="Calibri"/>
                <a:cs typeface="Calibri"/>
              </a:rPr>
              <a:t>NEGI</a:t>
            </a:r>
            <a:r>
              <a:rPr lang="en-US" baseline="-25000" dirty="0" err="1">
                <a:latin typeface="Calibri"/>
                <a:ea typeface="Calibri"/>
                <a:cs typeface="Calibri"/>
              </a:rPr>
              <a:t>jt</a:t>
            </a:r>
            <a:r>
              <a:rPr lang="en-US" dirty="0">
                <a:latin typeface="Calibri"/>
                <a:ea typeface="Calibri"/>
                <a:cs typeface="Calibri"/>
              </a:rPr>
              <a:t> + {</a:t>
            </a:r>
            <a:r>
              <a:rPr lang="en-US" dirty="0" err="1">
                <a:latin typeface="Calibri"/>
                <a:ea typeface="Calibri"/>
                <a:cs typeface="Calibri"/>
              </a:rPr>
              <a:t>δ</a:t>
            </a:r>
            <a:r>
              <a:rPr lang="en-US" baseline="-25000" dirty="0" err="1">
                <a:latin typeface="Calibri"/>
                <a:ea typeface="Calibri"/>
                <a:cs typeface="Calibri"/>
              </a:rPr>
              <a:t>i</a:t>
            </a:r>
            <a:r>
              <a:rPr lang="en-US" dirty="0">
                <a:latin typeface="Calibri"/>
                <a:ea typeface="Calibri"/>
                <a:cs typeface="Calibri"/>
              </a:rPr>
              <a:t>} + {</a:t>
            </a:r>
            <a:r>
              <a:rPr lang="en-US" dirty="0" err="1">
                <a:latin typeface="Calibri"/>
                <a:ea typeface="Calibri"/>
                <a:cs typeface="Calibri"/>
              </a:rPr>
              <a:t>θ</a:t>
            </a:r>
            <a:r>
              <a:rPr lang="en-US" baseline="-25000" dirty="0" err="1">
                <a:latin typeface="Calibri"/>
                <a:ea typeface="Calibri"/>
                <a:cs typeface="Calibri"/>
              </a:rPr>
              <a:t>t</a:t>
            </a:r>
            <a:r>
              <a:rPr lang="en-US" dirty="0">
                <a:latin typeface="Calibri"/>
                <a:ea typeface="Calibri"/>
                <a:cs typeface="Calibri"/>
              </a:rPr>
              <a:t>} + </a:t>
            </a:r>
            <a:r>
              <a:rPr lang="en-US" dirty="0" err="1">
                <a:latin typeface="Calibri"/>
                <a:ea typeface="Calibri"/>
                <a:cs typeface="Calibri"/>
              </a:rPr>
              <a:t>ε</a:t>
            </a:r>
            <a:r>
              <a:rPr lang="en-US" baseline="-25000" dirty="0" err="1">
                <a:latin typeface="Calibri"/>
                <a:ea typeface="Calibri"/>
                <a:cs typeface="Calibri"/>
              </a:rPr>
              <a:t>ijt</a:t>
            </a:r>
            <a:r>
              <a:rPr lang="en-US" dirty="0">
                <a:latin typeface="Calibri"/>
                <a:ea typeface="Calibri"/>
                <a:cs typeface="Calibri"/>
              </a:rPr>
              <a:t>					(1</a:t>
            </a:r>
            <a:r>
              <a:rPr lang="en-US" dirty="0" smtClean="0">
                <a:latin typeface="Calibri"/>
                <a:ea typeface="Calibri"/>
                <a:cs typeface="Calibri"/>
              </a:rPr>
              <a:t>)</a:t>
            </a:r>
          </a:p>
          <a:p>
            <a:pPr marL="0" indent="0">
              <a:buNone/>
            </a:pPr>
            <a:r>
              <a:rPr lang="en-US" sz="2800" dirty="0" smtClean="0"/>
              <a:t>where</a:t>
            </a:r>
            <a:r>
              <a:rPr lang="en-US" sz="2800" dirty="0"/>
              <a:t>:</a:t>
            </a:r>
          </a:p>
          <a:p>
            <a:pPr lvl="0"/>
            <a:r>
              <a:rPr lang="en-US" sz="2800" dirty="0" err="1"/>
              <a:t>Y</a:t>
            </a:r>
            <a:r>
              <a:rPr lang="en-US" sz="2800" baseline="-25000" dirty="0" err="1"/>
              <a:t>ijt</a:t>
            </a:r>
            <a:r>
              <a:rPr lang="en-US" sz="2800" dirty="0"/>
              <a:t> is </a:t>
            </a:r>
            <a:r>
              <a:rPr lang="en-US" sz="2800" dirty="0" smtClean="0"/>
              <a:t>dependent </a:t>
            </a:r>
            <a:r>
              <a:rPr lang="en-US" sz="2800" dirty="0"/>
              <a:t>variable </a:t>
            </a:r>
            <a:r>
              <a:rPr lang="en-US" sz="2800" dirty="0" smtClean="0"/>
              <a:t>for </a:t>
            </a:r>
            <a:r>
              <a:rPr lang="en-US" sz="2800" dirty="0"/>
              <a:t>bank i in economy j for year </a:t>
            </a:r>
            <a:r>
              <a:rPr lang="en-US" sz="2800" dirty="0" smtClean="0"/>
              <a:t>t</a:t>
            </a:r>
            <a:endParaRPr lang="en-US" sz="2800" dirty="0"/>
          </a:p>
          <a:p>
            <a:pPr lvl="0"/>
            <a:r>
              <a:rPr lang="en-US" sz="2800" dirty="0" err="1"/>
              <a:t>NEGI</a:t>
            </a:r>
            <a:r>
              <a:rPr lang="en-US" sz="2800" baseline="-25000" dirty="0" err="1"/>
              <a:t>jt</a:t>
            </a:r>
            <a:r>
              <a:rPr lang="en-US" sz="2800" dirty="0"/>
              <a:t> is </a:t>
            </a:r>
            <a:r>
              <a:rPr lang="en-US" sz="2800" dirty="0" smtClean="0"/>
              <a:t>1 </a:t>
            </a:r>
            <a:r>
              <a:rPr lang="en-US" sz="2800" dirty="0"/>
              <a:t>if country j had a negative nominal policy interest rate during year t, and </a:t>
            </a:r>
            <a:r>
              <a:rPr lang="en-US" sz="2800" dirty="0" smtClean="0"/>
              <a:t>0 otherwise (nominal rates&gt;1 </a:t>
            </a:r>
            <a:r>
              <a:rPr lang="en-US" sz="2800" dirty="0"/>
              <a:t>are dropped</a:t>
            </a:r>
            <a:r>
              <a:rPr lang="en-US" sz="2800" dirty="0" smtClean="0"/>
              <a:t>)</a:t>
            </a:r>
            <a:endParaRPr lang="en-US" sz="2800" dirty="0"/>
          </a:p>
          <a:p>
            <a:pPr lvl="0"/>
            <a:r>
              <a:rPr lang="en-US" sz="2800" dirty="0"/>
              <a:t>{δ} and {θ} are comprehensive sets of bank- and time-specific fixed </a:t>
            </a:r>
            <a:r>
              <a:rPr lang="en-US" sz="2800" dirty="0" smtClean="0"/>
              <a:t>effects</a:t>
            </a:r>
            <a:endParaRPr lang="en-US" sz="2800" dirty="0"/>
          </a:p>
          <a:p>
            <a:pPr lvl="0"/>
            <a:r>
              <a:rPr lang="en-US" sz="2800" dirty="0"/>
              <a:t>ε represents a residual, assumed to be </a:t>
            </a:r>
            <a:r>
              <a:rPr lang="en-US" sz="2800" dirty="0" smtClean="0"/>
              <a:t>well-behaved</a:t>
            </a:r>
            <a:endParaRPr lang="en-US" sz="2800" dirty="0" smtClean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547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72" y="271167"/>
            <a:ext cx="12192000" cy="838200"/>
          </a:xfrm>
        </p:spPr>
        <p:txBody>
          <a:bodyPr/>
          <a:lstStyle/>
          <a:p>
            <a:r>
              <a:rPr lang="en-US" dirty="0" smtClean="0"/>
              <a:t>Base specification (2)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Coefficient </a:t>
            </a:r>
            <a:r>
              <a:rPr lang="en-US" dirty="0"/>
              <a:t>of interest </a:t>
            </a:r>
            <a:r>
              <a:rPr lang="en-US" dirty="0" smtClean="0"/>
              <a:t>is β</a:t>
            </a:r>
          </a:p>
          <a:p>
            <a:pPr lvl="1"/>
            <a:r>
              <a:rPr lang="en-US" dirty="0" smtClean="0"/>
              <a:t>Average </a:t>
            </a:r>
            <a:r>
              <a:rPr lang="en-US" dirty="0"/>
              <a:t>effect of negative </a:t>
            </a:r>
            <a:r>
              <a:rPr lang="en-US" dirty="0" smtClean="0"/>
              <a:t>nominal </a:t>
            </a:r>
            <a:r>
              <a:rPr lang="en-US" dirty="0"/>
              <a:t>interest </a:t>
            </a:r>
            <a:r>
              <a:rPr lang="en-US" dirty="0" smtClean="0"/>
              <a:t>rates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robust standard errors, clustered by bank.</a:t>
            </a:r>
          </a:p>
          <a:p>
            <a:r>
              <a:rPr lang="en-US" dirty="0" smtClean="0"/>
              <a:t>Consider number </a:t>
            </a:r>
            <a:r>
              <a:rPr lang="en-US" dirty="0"/>
              <a:t>of </a:t>
            </a:r>
            <a:r>
              <a:rPr lang="en-US" dirty="0" smtClean="0"/>
              <a:t>measures </a:t>
            </a:r>
            <a:r>
              <a:rPr lang="en-US" dirty="0"/>
              <a:t>of bank </a:t>
            </a:r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Calculated as </a:t>
            </a:r>
            <a:r>
              <a:rPr lang="en-US" dirty="0"/>
              <a:t>ratios of total </a:t>
            </a:r>
            <a:r>
              <a:rPr lang="en-US" dirty="0" smtClean="0"/>
              <a:t>assets</a:t>
            </a:r>
          </a:p>
          <a:p>
            <a:pPr lvl="1"/>
            <a:r>
              <a:rPr lang="en-US" dirty="0" smtClean="0"/>
              <a:t>Drop outliers, observations </a:t>
            </a:r>
            <a:r>
              <a:rPr lang="en-US" dirty="0"/>
              <a:t>outside </a:t>
            </a:r>
            <a:r>
              <a:rPr lang="en-US" dirty="0" smtClean="0"/>
              <a:t>(1,99</a:t>
            </a:r>
            <a:r>
              <a:rPr lang="en-US" dirty="0"/>
              <a:t>) </a:t>
            </a:r>
            <a:r>
              <a:rPr lang="en-US" dirty="0" smtClean="0"/>
              <a:t>percentiles</a:t>
            </a:r>
            <a:endParaRPr lang="en-US" dirty="0"/>
          </a:p>
          <a:p>
            <a:r>
              <a:rPr lang="en-US" dirty="0" smtClean="0"/>
              <a:t>Confirm results insensitive </a:t>
            </a:r>
            <a:r>
              <a:rPr lang="en-US" dirty="0"/>
              <a:t>to the use of earning </a:t>
            </a:r>
            <a:r>
              <a:rPr lang="en-US" dirty="0" smtClean="0"/>
              <a:t>assets instead of total</a:t>
            </a:r>
          </a:p>
          <a:p>
            <a:r>
              <a:rPr lang="en-US" dirty="0" smtClean="0"/>
              <a:t>Exclude values of net </a:t>
            </a:r>
            <a:r>
              <a:rPr lang="en-US" dirty="0"/>
              <a:t>income </a:t>
            </a:r>
            <a:r>
              <a:rPr lang="en-US" dirty="0" smtClean="0"/>
              <a:t>(to total assets) </a:t>
            </a:r>
            <a:r>
              <a:rPr lang="en-US" dirty="0"/>
              <a:t>greater than 20% in absolute </a:t>
            </a:r>
            <a:r>
              <a:rPr lang="en-US" dirty="0" smtClean="0"/>
              <a:t>value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7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FRBShape; FRBDatabase=None; Key=0; Date Inserted=01/01/1900; Inserted by=Nobody; Date updated=01/01/1900; Updated by=Nobody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results</a:t>
            </a:r>
            <a:endParaRPr lang="en-US" dirty="0"/>
          </a:p>
        </p:txBody>
      </p:sp>
      <p:sp>
        <p:nvSpPr>
          <p:cNvPr id="7" name="TextBox 6" descr="FRBShape; FRBDatabase=None; Key=0; Date Inserted=01/01/1900; Inserted by=Nobody; Date updated=01/01/1900; Updated by=Nobody"/>
          <p:cNvSpPr txBox="1"/>
          <p:nvPr/>
        </p:nvSpPr>
        <p:spPr>
          <a:xfrm>
            <a:off x="609600" y="1060859"/>
            <a:ext cx="9048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Negative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Nominal Interest Rates and Bank Profitability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 </a:t>
            </a:r>
          </a:p>
        </p:txBody>
      </p:sp>
      <p:graphicFrame>
        <p:nvGraphicFramePr>
          <p:cNvPr id="3" name="Table 2" descr="FRBShape; FRBDatabase=None; Key=0; Date Inserted=01/01/1900; Inserted by=Nobody; Date updated=01/01/1900; Updated by=Nobody"/>
          <p:cNvGraphicFramePr>
            <a:graphicFrameLocks noGrp="1"/>
          </p:cNvGraphicFramePr>
          <p:nvPr>
            <p:extLst/>
          </p:nvPr>
        </p:nvGraphicFramePr>
        <p:xfrm>
          <a:off x="318782" y="1489046"/>
          <a:ext cx="11401565" cy="5279122"/>
        </p:xfrm>
        <a:graphic>
          <a:graphicData uri="http://schemas.openxmlformats.org/drawingml/2006/table">
            <a:tbl>
              <a:tblPr firstRow="1" firstCol="1" bandRow="1"/>
              <a:tblGrid>
                <a:gridCol w="1857668">
                  <a:extLst>
                    <a:ext uri="{9D8B030D-6E8A-4147-A177-3AD203B41FA5}">
                      <a16:colId xmlns:a16="http://schemas.microsoft.com/office/drawing/2014/main" val="4263258201"/>
                    </a:ext>
                  </a:extLst>
                </a:gridCol>
                <a:gridCol w="1399922">
                  <a:extLst>
                    <a:ext uri="{9D8B030D-6E8A-4147-A177-3AD203B41FA5}">
                      <a16:colId xmlns:a16="http://schemas.microsoft.com/office/drawing/2014/main" val="1795461489"/>
                    </a:ext>
                  </a:extLst>
                </a:gridCol>
                <a:gridCol w="1628795">
                  <a:extLst>
                    <a:ext uri="{9D8B030D-6E8A-4147-A177-3AD203B41FA5}">
                      <a16:colId xmlns:a16="http://schemas.microsoft.com/office/drawing/2014/main" val="2698283095"/>
                    </a:ext>
                  </a:extLst>
                </a:gridCol>
                <a:gridCol w="1628795">
                  <a:extLst>
                    <a:ext uri="{9D8B030D-6E8A-4147-A177-3AD203B41FA5}">
                      <a16:colId xmlns:a16="http://schemas.microsoft.com/office/drawing/2014/main" val="311559249"/>
                    </a:ext>
                  </a:extLst>
                </a:gridCol>
                <a:gridCol w="1628795">
                  <a:extLst>
                    <a:ext uri="{9D8B030D-6E8A-4147-A177-3AD203B41FA5}">
                      <a16:colId xmlns:a16="http://schemas.microsoft.com/office/drawing/2014/main" val="3704377606"/>
                    </a:ext>
                  </a:extLst>
                </a:gridCol>
                <a:gridCol w="1628795">
                  <a:extLst>
                    <a:ext uri="{9D8B030D-6E8A-4147-A177-3AD203B41FA5}">
                      <a16:colId xmlns:a16="http://schemas.microsoft.com/office/drawing/2014/main" val="2147869822"/>
                    </a:ext>
                  </a:extLst>
                </a:gridCol>
                <a:gridCol w="1628795">
                  <a:extLst>
                    <a:ext uri="{9D8B030D-6E8A-4147-A177-3AD203B41FA5}">
                      <a16:colId xmlns:a16="http://schemas.microsoft.com/office/drawing/2014/main" val="139408627"/>
                    </a:ext>
                  </a:extLst>
                </a:gridCol>
              </a:tblGrid>
              <a:tr h="2778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Denominator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Sample of Banks </a:t>
                      </a: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[Maximum Observations]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513093"/>
                  </a:ext>
                </a:extLst>
              </a:tr>
              <a:tr h="555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Regressand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[30,792]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Large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[4,001]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Small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[26,791]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High-Deposit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[24,957]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Low-Deposit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[5,756]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846688"/>
                  </a:ext>
                </a:extLst>
              </a:tr>
              <a:tr h="555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Income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.031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(.021)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.059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(.037)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.025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(.026)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.013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(.022)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.124*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(.056)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931874"/>
                  </a:ext>
                </a:extLst>
              </a:tr>
              <a:tr h="555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Interest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Income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Assets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-.054**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(.016)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.010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(.031)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-.055**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(.018)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-.029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(.015)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-.244**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(.053)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598076"/>
                  </a:ext>
                </a:extLst>
              </a:tr>
              <a:tr h="555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Non-Interest Income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Assets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.052**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(.011)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.030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(.022)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.047**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(.013)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.008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(.011)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.323**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(.045)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943775"/>
                  </a:ext>
                </a:extLst>
              </a:tr>
              <a:tr h="555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Smoothed Return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 Assets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Average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Assets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.033**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(.012)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.074**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(.020)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.026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(.015)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.006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(.012)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.089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(.055)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807489"/>
                  </a:ext>
                </a:extLst>
              </a:tr>
              <a:tr h="555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Smoothed Return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 Equity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Equity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-.104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(.168)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.523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(.349)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-.220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(.198)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-.705**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(.175)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2.395**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(.776)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397004"/>
                  </a:ext>
                </a:extLst>
              </a:tr>
              <a:tr h="555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Income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Earning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.020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(.027)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.051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(.041)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.016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(.032)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.006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(.028)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.064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(.074)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9132051"/>
                  </a:ext>
                </a:extLst>
              </a:tr>
              <a:tr h="555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Interest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Income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Earning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-.085**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(.018)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-.036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(.034)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-.081**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(.022)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-.062**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(.018)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-.259**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(.075)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780784"/>
                  </a:ext>
                </a:extLst>
              </a:tr>
              <a:tr h="555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Non-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Interest Income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Earning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.073**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(.013)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.060*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(.025)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.064**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(.015)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.029*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(.013)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.339**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(.054)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063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50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Base results indicate small negative rate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Economically </a:t>
            </a:r>
            <a:r>
              <a:rPr lang="en-US" dirty="0"/>
              <a:t>small – but positive – and statistically insignificant effect on bank net income, compared with low positive </a:t>
            </a:r>
            <a:r>
              <a:rPr lang="en-US" dirty="0" smtClean="0"/>
              <a:t>rates</a:t>
            </a:r>
          </a:p>
          <a:p>
            <a:r>
              <a:rPr lang="en-US" dirty="0" smtClean="0"/>
              <a:t>Masks large movements in income components</a:t>
            </a:r>
            <a:endParaRPr lang="en-US" dirty="0"/>
          </a:p>
          <a:p>
            <a:pPr lvl="1"/>
            <a:r>
              <a:rPr lang="en-US" dirty="0" smtClean="0"/>
              <a:t>Net </a:t>
            </a:r>
            <a:r>
              <a:rPr lang="en-US" dirty="0"/>
              <a:t>interest income </a:t>
            </a:r>
            <a:r>
              <a:rPr lang="en-US" dirty="0" smtClean="0"/>
              <a:t>falls </a:t>
            </a:r>
            <a:r>
              <a:rPr lang="en-US" dirty="0"/>
              <a:t>significantly by around 5.4 </a:t>
            </a:r>
            <a:r>
              <a:rPr lang="en-US" dirty="0" err="1" smtClean="0"/>
              <a:t>bp</a:t>
            </a:r>
            <a:endParaRPr lang="en-US" dirty="0" smtClean="0"/>
          </a:p>
          <a:p>
            <a:pPr lvl="1"/>
            <a:r>
              <a:rPr lang="en-US" dirty="0" smtClean="0"/>
              <a:t>Almost </a:t>
            </a:r>
            <a:r>
              <a:rPr lang="en-US" dirty="0"/>
              <a:t>precisely offset by gains in net non-interest income of 5.2 </a:t>
            </a:r>
            <a:r>
              <a:rPr lang="en-US" dirty="0" err="1"/>
              <a:t>bp.</a:t>
            </a:r>
            <a:r>
              <a:rPr lang="en-US" dirty="0"/>
              <a:t>  </a:t>
            </a:r>
            <a:endParaRPr lang="en-US" dirty="0" smtClean="0"/>
          </a:p>
          <a:p>
            <a:r>
              <a:rPr lang="en-US" dirty="0" smtClean="0"/>
              <a:t>Offsetting </a:t>
            </a:r>
            <a:r>
              <a:rPr lang="en-US" dirty="0"/>
              <a:t>results suggest banks are reluctant to charge their depositors negative </a:t>
            </a:r>
            <a:r>
              <a:rPr lang="en-US" dirty="0" smtClean="0"/>
              <a:t>rates</a:t>
            </a:r>
          </a:p>
          <a:p>
            <a:pPr lvl="1"/>
            <a:r>
              <a:rPr lang="en-US" dirty="0" smtClean="0"/>
              <a:t>Results in losses on </a:t>
            </a:r>
            <a:r>
              <a:rPr lang="en-US" dirty="0"/>
              <a:t>interest </a:t>
            </a:r>
            <a:r>
              <a:rPr lang="en-US" dirty="0" smtClean="0"/>
              <a:t>income</a:t>
            </a:r>
          </a:p>
          <a:p>
            <a:pPr lvl="1"/>
            <a:r>
              <a:rPr lang="en-US" dirty="0" smtClean="0"/>
              <a:t>Compensate for losses with </a:t>
            </a:r>
            <a:r>
              <a:rPr lang="en-US" dirty="0"/>
              <a:t>gains from non-interest </a:t>
            </a:r>
            <a:r>
              <a:rPr lang="en-US" dirty="0" smtClean="0"/>
              <a:t>income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0504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Differences across bank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Income differences</a:t>
            </a:r>
          </a:p>
          <a:p>
            <a:pPr lvl="1"/>
            <a:r>
              <a:rPr lang="en-US" dirty="0" smtClean="0"/>
              <a:t>Increases </a:t>
            </a:r>
            <a:r>
              <a:rPr lang="en-US" dirty="0"/>
              <a:t>in net income </a:t>
            </a:r>
            <a:r>
              <a:rPr lang="en-US" dirty="0" smtClean="0"/>
              <a:t>under negative rates marginally </a:t>
            </a:r>
            <a:r>
              <a:rPr lang="en-US" dirty="0"/>
              <a:t>significant only for </a:t>
            </a:r>
            <a:r>
              <a:rPr lang="en-US" dirty="0" smtClean="0"/>
              <a:t>LD banks</a:t>
            </a:r>
          </a:p>
          <a:p>
            <a:pPr lvl="1"/>
            <a:r>
              <a:rPr lang="en-US" dirty="0" smtClean="0"/>
              <a:t>Reduction </a:t>
            </a:r>
            <a:r>
              <a:rPr lang="en-US" dirty="0"/>
              <a:t>in interest income and offsetting rise in non-interest income stems primarily from small and </a:t>
            </a:r>
            <a:r>
              <a:rPr lang="en-US" dirty="0" smtClean="0"/>
              <a:t>LD banks</a:t>
            </a:r>
          </a:p>
          <a:p>
            <a:pPr lvl="1"/>
            <a:r>
              <a:rPr lang="en-US" dirty="0" smtClean="0"/>
              <a:t>Large </a:t>
            </a:r>
            <a:r>
              <a:rPr lang="en-US" dirty="0"/>
              <a:t>and </a:t>
            </a:r>
            <a:r>
              <a:rPr lang="en-US" dirty="0" smtClean="0"/>
              <a:t>HD </a:t>
            </a:r>
            <a:r>
              <a:rPr lang="en-US" dirty="0"/>
              <a:t>banks </a:t>
            </a:r>
            <a:r>
              <a:rPr lang="en-US" dirty="0" smtClean="0"/>
              <a:t>insignificantly affected</a:t>
            </a:r>
          </a:p>
          <a:p>
            <a:r>
              <a:rPr lang="en-US" dirty="0" smtClean="0"/>
              <a:t>Smoothed ROAs and ROEs</a:t>
            </a:r>
          </a:p>
          <a:p>
            <a:pPr lvl="1"/>
            <a:r>
              <a:rPr lang="en-US" dirty="0" smtClean="0"/>
              <a:t>Smoothed ROA paints an even more positive picture</a:t>
            </a:r>
          </a:p>
          <a:p>
            <a:pPr lvl="1"/>
            <a:r>
              <a:rPr lang="en-US" dirty="0" smtClean="0"/>
              <a:t>Heterogeneity in ROE results</a:t>
            </a:r>
          </a:p>
          <a:p>
            <a:pPr lvl="2"/>
            <a:r>
              <a:rPr lang="en-US" dirty="0" smtClean="0"/>
              <a:t>Positive change for LD banks (210 </a:t>
            </a:r>
            <a:r>
              <a:rPr lang="en-US" dirty="0" err="1" smtClean="0"/>
              <a:t>bp</a:t>
            </a:r>
            <a:r>
              <a:rPr lang="en-US" dirty="0" smtClean="0"/>
              <a:t>), negative for HD banks (-71 </a:t>
            </a:r>
            <a:r>
              <a:rPr lang="en-US" dirty="0" err="1" smtClean="0"/>
              <a:t>bp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425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results robust to variety of perturbations</a:t>
            </a:r>
            <a:endParaRPr lang="en-US" dirty="0"/>
          </a:p>
        </p:txBody>
      </p:sp>
      <p:graphicFrame>
        <p:nvGraphicFramePr>
          <p:cNvPr id="6" name="Table 5" descr="FRBShape; FRBDatabase=None; Key=0; Date Inserted=01/01/1900; Inserted by=Nobody; Date updated=01/01/1900; Updated by=Nobody"/>
          <p:cNvGraphicFramePr>
            <a:graphicFrameLocks noGrp="1"/>
          </p:cNvGraphicFramePr>
          <p:nvPr>
            <p:extLst/>
          </p:nvPr>
        </p:nvGraphicFramePr>
        <p:xfrm>
          <a:off x="715616" y="1395627"/>
          <a:ext cx="10042761" cy="5405567"/>
        </p:xfrm>
        <a:graphic>
          <a:graphicData uri="http://schemas.openxmlformats.org/drawingml/2006/table">
            <a:tbl>
              <a:tblPr firstRow="1" firstCol="1" bandRow="1"/>
              <a:tblGrid>
                <a:gridCol w="4359966">
                  <a:extLst>
                    <a:ext uri="{9D8B030D-6E8A-4147-A177-3AD203B41FA5}">
                      <a16:colId xmlns:a16="http://schemas.microsoft.com/office/drawing/2014/main" val="2465730294"/>
                    </a:ext>
                  </a:extLst>
                </a:gridCol>
                <a:gridCol w="1254539">
                  <a:extLst>
                    <a:ext uri="{9D8B030D-6E8A-4147-A177-3AD203B41FA5}">
                      <a16:colId xmlns:a16="http://schemas.microsoft.com/office/drawing/2014/main" val="3088204301"/>
                    </a:ext>
                  </a:extLst>
                </a:gridCol>
                <a:gridCol w="1921565">
                  <a:extLst>
                    <a:ext uri="{9D8B030D-6E8A-4147-A177-3AD203B41FA5}">
                      <a16:colId xmlns:a16="http://schemas.microsoft.com/office/drawing/2014/main" val="4062452457"/>
                    </a:ext>
                  </a:extLst>
                </a:gridCol>
                <a:gridCol w="2506691">
                  <a:extLst>
                    <a:ext uri="{9D8B030D-6E8A-4147-A177-3AD203B41FA5}">
                      <a16:colId xmlns:a16="http://schemas.microsoft.com/office/drawing/2014/main" val="1883299794"/>
                    </a:ext>
                  </a:extLst>
                </a:gridCol>
              </a:tblGrid>
              <a:tr h="3666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5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6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Income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</a:t>
                      </a:r>
                      <a:r>
                        <a:rPr lang="en-US" sz="17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Interest</a:t>
                      </a:r>
                      <a:r>
                        <a:rPr lang="en-US" sz="17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Income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Non-Interest Income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683225"/>
                  </a:ext>
                </a:extLst>
              </a:tr>
              <a:tr h="375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Whole Sample (Default)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031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-.054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.052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5806169"/>
                  </a:ext>
                </a:extLst>
              </a:tr>
              <a:tr h="375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Drop Systematically </a:t>
                      </a:r>
                      <a:r>
                        <a:rPr lang="en-US" sz="17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Important </a:t>
                      </a: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Banks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043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-.042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.083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410772"/>
                  </a:ext>
                </a:extLst>
              </a:tr>
              <a:tr h="375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Drop </a:t>
                      </a:r>
                      <a:r>
                        <a:rPr lang="en-US" sz="17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Top-100</a:t>
                      </a:r>
                      <a:r>
                        <a:rPr lang="en-US" sz="1700" b="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Banks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.044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-.041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.082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2708532"/>
                  </a:ext>
                </a:extLst>
              </a:tr>
              <a:tr h="375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Drop 2010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019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-.064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.053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137855"/>
                  </a:ext>
                </a:extLst>
              </a:tr>
              <a:tr h="375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Drop 2016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.052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-.043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.052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32203"/>
                  </a:ext>
                </a:extLst>
              </a:tr>
              <a:tr h="375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Drop Germany, Japan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106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-.167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.197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703620"/>
                  </a:ext>
                </a:extLst>
              </a:tr>
              <a:tr h="375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Substitute country- for </a:t>
                      </a:r>
                      <a:r>
                        <a:rPr lang="en-US" sz="17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bank- </a:t>
                      </a: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fixed effects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034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-.050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.052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886446"/>
                  </a:ext>
                </a:extLst>
              </a:tr>
              <a:tr h="375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Drop time-fixed effects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-.045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-.179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.120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078192"/>
                  </a:ext>
                </a:extLst>
              </a:tr>
              <a:tr h="375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Add </a:t>
                      </a:r>
                      <a:r>
                        <a:rPr lang="en-US" sz="17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country-time</a:t>
                      </a:r>
                      <a:r>
                        <a:rPr lang="en-US" sz="1700" b="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Fixed </a:t>
                      </a: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effects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102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-.293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.258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3749517"/>
                  </a:ext>
                </a:extLst>
              </a:tr>
              <a:tr h="524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IV, using output growth and gap, CPI inflation, unemployment rate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025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-.044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024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437148"/>
                  </a:ext>
                </a:extLst>
              </a:tr>
              <a:tr h="524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Control for output growth and gap, CPI inflation, unemployment rate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052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-.056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.083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88513"/>
                  </a:ext>
                </a:extLst>
              </a:tr>
              <a:tr h="524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Control for 4 macro variables,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Herfindahl</a:t>
                      </a: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index, yield curve slope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041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-.058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.081</a:t>
                      </a:r>
                      <a:r>
                        <a:rPr lang="en-US" sz="17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280748"/>
                  </a:ext>
                </a:extLst>
              </a:tr>
            </a:tbl>
          </a:graphicData>
        </a:graphic>
      </p:graphicFrame>
      <p:sp>
        <p:nvSpPr>
          <p:cNvPr id="5" name="TextBox 4" descr="FRBShape; FRBDatabase=None; Key=0; Date Inserted=01/01/1900; Inserted by=Nobody; Date updated=01/01/1900; Updated by=Nobody"/>
          <p:cNvSpPr txBox="1"/>
          <p:nvPr/>
        </p:nvSpPr>
        <p:spPr>
          <a:xfrm>
            <a:off x="627268" y="1026295"/>
            <a:ext cx="9253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Sensitivity Analysis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236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Results are robust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>
              <a:solidFill>
                <a:srgbClr val="000000"/>
              </a:solidFill>
            </a:endParaRPr>
          </a:p>
          <a:p>
            <a:pPr lvl="0"/>
            <a:r>
              <a:rPr lang="en-US" dirty="0" smtClean="0">
                <a:solidFill>
                  <a:srgbClr val="000000"/>
                </a:solidFill>
              </a:rPr>
              <a:t>Effects </a:t>
            </a:r>
            <a:r>
              <a:rPr lang="en-US" dirty="0">
                <a:solidFill>
                  <a:srgbClr val="000000"/>
                </a:solidFill>
              </a:rPr>
              <a:t>on total income small, positive and typically insignificant, except for estimator without time </a:t>
            </a:r>
            <a:r>
              <a:rPr lang="en-US" dirty="0" smtClean="0">
                <a:solidFill>
                  <a:srgbClr val="000000"/>
                </a:solidFill>
              </a:rPr>
              <a:t>effects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Effect </a:t>
            </a:r>
            <a:r>
              <a:rPr lang="en-US" dirty="0"/>
              <a:t>of negative nominal rates on net interest income </a:t>
            </a:r>
            <a:r>
              <a:rPr lang="en-US" dirty="0" smtClean="0"/>
              <a:t>negative </a:t>
            </a:r>
            <a:r>
              <a:rPr lang="en-US" dirty="0"/>
              <a:t>and </a:t>
            </a:r>
            <a:r>
              <a:rPr lang="en-US" dirty="0" smtClean="0"/>
              <a:t>significant throughout</a:t>
            </a:r>
          </a:p>
          <a:p>
            <a:endParaRPr lang="en-US" dirty="0" smtClean="0"/>
          </a:p>
          <a:p>
            <a:r>
              <a:rPr lang="en-US" dirty="0" smtClean="0"/>
              <a:t>Effect </a:t>
            </a:r>
            <a:r>
              <a:rPr lang="en-US" dirty="0"/>
              <a:t>on net non-interest income stays positive and is </a:t>
            </a:r>
            <a:r>
              <a:rPr lang="en-US" dirty="0" smtClean="0"/>
              <a:t>significant, </a:t>
            </a:r>
            <a:r>
              <a:rPr lang="en-US" dirty="0"/>
              <a:t>except for the IV </a:t>
            </a:r>
            <a:r>
              <a:rPr lang="en-US" dirty="0" smtClean="0"/>
              <a:t>estimator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738178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Decomposition of net interest income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Split </a:t>
            </a:r>
            <a:r>
              <a:rPr lang="en-US" dirty="0"/>
              <a:t>net interest income into gross interest income and </a:t>
            </a:r>
            <a:r>
              <a:rPr lang="en-US" dirty="0" smtClean="0"/>
              <a:t>expenses</a:t>
            </a:r>
          </a:p>
          <a:p>
            <a:endParaRPr lang="en-US" dirty="0" smtClean="0"/>
          </a:p>
          <a:p>
            <a:r>
              <a:rPr lang="en-US" dirty="0" smtClean="0"/>
              <a:t>Further </a:t>
            </a:r>
            <a:r>
              <a:rPr lang="en-US" dirty="0"/>
              <a:t>decompose gross interest income into interest income </a:t>
            </a:r>
            <a:r>
              <a:rPr lang="en-US" dirty="0" smtClean="0"/>
              <a:t>on </a:t>
            </a:r>
            <a:r>
              <a:rPr lang="en-US" dirty="0"/>
              <a:t>loans and “other” interest </a:t>
            </a:r>
            <a:r>
              <a:rPr lang="en-US" dirty="0" smtClean="0"/>
              <a:t>income</a:t>
            </a:r>
          </a:p>
          <a:p>
            <a:endParaRPr lang="en-US" dirty="0" smtClean="0"/>
          </a:p>
          <a:p>
            <a:r>
              <a:rPr lang="en-US" dirty="0" smtClean="0"/>
              <a:t>Splitting </a:t>
            </a:r>
            <a:r>
              <a:rPr lang="en-US" dirty="0"/>
              <a:t>gross interest expense into spending on customer deposits and other interest expenses.</a:t>
            </a:r>
          </a:p>
        </p:txBody>
      </p:sp>
    </p:spTree>
    <p:extLst>
      <p:ext uri="{BB962C8B-B14F-4D97-AF65-F5344CB8AC3E}">
        <p14:creationId xmlns:p14="http://schemas.microsoft.com/office/powerpoint/2010/main" val="2724730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decomposed of net interest income</a:t>
            </a:r>
            <a:endParaRPr lang="en-US" dirty="0"/>
          </a:p>
        </p:txBody>
      </p:sp>
      <p:pic>
        <p:nvPicPr>
          <p:cNvPr id="4" name="Picture 3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123" y="2062161"/>
            <a:ext cx="9127982" cy="4301693"/>
          </a:xfrm>
          <a:prstGeom prst="rect">
            <a:avLst/>
          </a:prstGeom>
        </p:spPr>
      </p:pic>
      <p:sp>
        <p:nvSpPr>
          <p:cNvPr id="5" name="TextBox 4" descr="FRBShape; FRBDatabase=None; Key=0; Date Inserted=01/01/1900; Inserted by=Nobody; Date updated=01/01/1900; Updated by=Nobody"/>
          <p:cNvSpPr txBox="1"/>
          <p:nvPr/>
        </p:nvSpPr>
        <p:spPr>
          <a:xfrm>
            <a:off x="675565" y="1659836"/>
            <a:ext cx="9253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Negative </a:t>
            </a:r>
            <a:r>
              <a:rPr lang="en-US" b="1" dirty="0"/>
              <a:t>Nominal Interest Rates and Bank Interest Income and Expenses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2964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Interest expense cuts less than revenue losses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</a:t>
            </a:r>
            <a:r>
              <a:rPr lang="en-US" dirty="0"/>
              <a:t>gross interest income and expense show economically significant and statistically significant </a:t>
            </a:r>
            <a:r>
              <a:rPr lang="en-US" dirty="0" smtClean="0"/>
              <a:t>declines</a:t>
            </a:r>
          </a:p>
          <a:p>
            <a:pPr lvl="1"/>
            <a:r>
              <a:rPr lang="en-US" dirty="0" smtClean="0"/>
              <a:t>Decline </a:t>
            </a:r>
            <a:r>
              <a:rPr lang="en-US" dirty="0"/>
              <a:t>in expenses is smaller </a:t>
            </a:r>
            <a:endParaRPr lang="en-US" dirty="0" smtClean="0"/>
          </a:p>
          <a:p>
            <a:r>
              <a:rPr lang="en-US" dirty="0" smtClean="0"/>
              <a:t>Decline in gross </a:t>
            </a:r>
            <a:r>
              <a:rPr lang="en-US" dirty="0"/>
              <a:t>interest income </a:t>
            </a:r>
            <a:r>
              <a:rPr lang="en-US" dirty="0" smtClean="0"/>
              <a:t>largest </a:t>
            </a:r>
            <a:r>
              <a:rPr lang="en-US" dirty="0"/>
              <a:t>for loan </a:t>
            </a:r>
            <a:r>
              <a:rPr lang="en-US" dirty="0" smtClean="0"/>
              <a:t>income</a:t>
            </a:r>
          </a:p>
          <a:p>
            <a:pPr lvl="1"/>
            <a:r>
              <a:rPr lang="en-US" dirty="0" smtClean="0"/>
              <a:t>Other </a:t>
            </a:r>
            <a:r>
              <a:rPr lang="en-US" dirty="0"/>
              <a:t>interest income </a:t>
            </a:r>
            <a:r>
              <a:rPr lang="en-US" dirty="0" smtClean="0"/>
              <a:t>decline also significant</a:t>
            </a:r>
          </a:p>
          <a:p>
            <a:pPr lvl="1"/>
            <a:r>
              <a:rPr lang="en-US" dirty="0" smtClean="0"/>
              <a:t>Customer deposits insignificant</a:t>
            </a:r>
          </a:p>
          <a:p>
            <a:r>
              <a:rPr lang="en-US" dirty="0" smtClean="0"/>
              <a:t>Matches </a:t>
            </a:r>
            <a:r>
              <a:rPr lang="en-US" dirty="0"/>
              <a:t>conventional </a:t>
            </a:r>
            <a:r>
              <a:rPr lang="en-US" dirty="0" smtClean="0"/>
              <a:t>wisdom</a:t>
            </a:r>
          </a:p>
          <a:p>
            <a:pPr lvl="1"/>
            <a:r>
              <a:rPr lang="en-US" dirty="0" smtClean="0"/>
              <a:t>Banks </a:t>
            </a:r>
            <a:r>
              <a:rPr lang="en-US" dirty="0"/>
              <a:t>suffer interest </a:t>
            </a:r>
            <a:r>
              <a:rPr lang="en-US" dirty="0" smtClean="0"/>
              <a:t>losses but can’t pass fully </a:t>
            </a:r>
            <a:r>
              <a:rPr lang="en-US" dirty="0"/>
              <a:t>on to </a:t>
            </a:r>
            <a:r>
              <a:rPr lang="en-US" dirty="0" smtClean="0"/>
              <a:t>depositors</a:t>
            </a:r>
          </a:p>
          <a:p>
            <a:pPr lvl="1"/>
            <a:r>
              <a:rPr lang="en-US" dirty="0" smtClean="0"/>
              <a:t>Hence</a:t>
            </a:r>
            <a:r>
              <a:rPr lang="en-US" dirty="0"/>
              <a:t>, bank net interest income </a:t>
            </a:r>
            <a:r>
              <a:rPr lang="en-US" dirty="0" smtClean="0"/>
              <a:t>declines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338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 </a:t>
            </a:r>
            <a:r>
              <a:rPr lang="en-US" dirty="0"/>
              <a:t>confirmed empirically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Borio</a:t>
            </a:r>
            <a:r>
              <a:rPr lang="en-US" dirty="0" smtClean="0"/>
              <a:t>, et al (2017):</a:t>
            </a:r>
          </a:p>
          <a:p>
            <a:pPr lvl="1"/>
            <a:r>
              <a:rPr lang="en-US" dirty="0" smtClean="0"/>
              <a:t>Bank </a:t>
            </a:r>
            <a:r>
              <a:rPr lang="en-US" dirty="0"/>
              <a:t>profitability </a:t>
            </a:r>
            <a:r>
              <a:rPr lang="en-US" dirty="0" smtClean="0"/>
              <a:t>reduced </a:t>
            </a:r>
            <a:r>
              <a:rPr lang="en-US" dirty="0"/>
              <a:t>at low rates of </a:t>
            </a:r>
            <a:r>
              <a:rPr lang="en-US" dirty="0" smtClean="0"/>
              <a:t>interest  </a:t>
            </a:r>
          </a:p>
          <a:p>
            <a:pPr lvl="0"/>
            <a:r>
              <a:rPr lang="en-US" dirty="0" err="1">
                <a:solidFill>
                  <a:srgbClr val="000000"/>
                </a:solidFill>
              </a:rPr>
              <a:t>Claessens</a:t>
            </a:r>
            <a:r>
              <a:rPr lang="en-US" dirty="0">
                <a:solidFill>
                  <a:srgbClr val="000000"/>
                </a:solidFill>
              </a:rPr>
              <a:t>, et al (2018):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Similar results driven by reduction in interest rate margins</a:t>
            </a:r>
          </a:p>
          <a:p>
            <a:pPr lvl="0"/>
            <a:r>
              <a:rPr lang="en-US" dirty="0" smtClean="0">
                <a:solidFill>
                  <a:srgbClr val="000000"/>
                </a:solidFill>
              </a:rPr>
              <a:t>CGFS (2018):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10k banks, 45 jurisdictions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Net interest margins fall with ↓ in 3-mo rates</a:t>
            </a:r>
            <a:endParaRPr lang="en-US" dirty="0" smtClean="0"/>
          </a:p>
          <a:p>
            <a:r>
              <a:rPr lang="en-US" dirty="0" err="1" smtClean="0"/>
              <a:t>Borio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Gambacorta</a:t>
            </a:r>
            <a:r>
              <a:rPr lang="en-US" dirty="0"/>
              <a:t> (2017</a:t>
            </a:r>
            <a:r>
              <a:rPr lang="en-US" dirty="0" smtClean="0"/>
              <a:t>):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Bank lending less responsive to policy rates around ZLB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Suggests a weakening of the monetary transmission </a:t>
            </a:r>
            <a:r>
              <a:rPr lang="en-US" dirty="0" smtClean="0">
                <a:solidFill>
                  <a:srgbClr val="000000"/>
                </a:solidFill>
              </a:rPr>
              <a:t>mechanism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57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Differences across banks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</a:t>
            </a:r>
            <a:r>
              <a:rPr lang="en-US" dirty="0"/>
              <a:t>banks seem more nimble than smaller </a:t>
            </a:r>
            <a:r>
              <a:rPr lang="en-US" dirty="0" smtClean="0"/>
              <a:t>banks</a:t>
            </a:r>
          </a:p>
          <a:p>
            <a:pPr lvl="1"/>
            <a:r>
              <a:rPr lang="en-US" dirty="0" smtClean="0"/>
              <a:t>Suffer </a:t>
            </a:r>
            <a:r>
              <a:rPr lang="en-US" dirty="0"/>
              <a:t>smaller and </a:t>
            </a:r>
            <a:r>
              <a:rPr lang="en-US" dirty="0" smtClean="0"/>
              <a:t>insignificant </a:t>
            </a:r>
            <a:r>
              <a:rPr lang="en-US" dirty="0"/>
              <a:t>declines in gross interest income </a:t>
            </a:r>
            <a:endParaRPr lang="en-US" dirty="0" smtClean="0"/>
          </a:p>
          <a:p>
            <a:pPr lvl="1"/>
            <a:r>
              <a:rPr lang="en-US" dirty="0" smtClean="0"/>
              <a:t>Also cut expenses </a:t>
            </a:r>
            <a:r>
              <a:rPr lang="en-US" dirty="0"/>
              <a:t>further, </a:t>
            </a:r>
            <a:r>
              <a:rPr lang="en-US" dirty="0" smtClean="0"/>
              <a:t>avoiding losses </a:t>
            </a:r>
            <a:r>
              <a:rPr lang="en-US" dirty="0"/>
              <a:t>on net income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LD banks suffer significantly greater losses in gross interest income, especially income from </a:t>
            </a:r>
            <a:r>
              <a:rPr lang="en-US" dirty="0" smtClean="0"/>
              <a:t>loans</a:t>
            </a:r>
          </a:p>
          <a:p>
            <a:r>
              <a:rPr lang="en-US" dirty="0" smtClean="0"/>
              <a:t>To offset losses, LD </a:t>
            </a:r>
            <a:r>
              <a:rPr lang="en-US" dirty="0"/>
              <a:t>and HD banks lower </a:t>
            </a:r>
            <a:r>
              <a:rPr lang="en-US" dirty="0" smtClean="0"/>
              <a:t>interest expenses</a:t>
            </a:r>
          </a:p>
          <a:p>
            <a:pPr lvl="1"/>
            <a:r>
              <a:rPr lang="en-US" dirty="0" smtClean="0"/>
              <a:t>However</a:t>
            </a:r>
            <a:r>
              <a:rPr lang="en-US" dirty="0"/>
              <a:t>, LD banks lower </a:t>
            </a:r>
            <a:r>
              <a:rPr lang="en-US" dirty="0" smtClean="0"/>
              <a:t>“other </a:t>
            </a:r>
            <a:r>
              <a:rPr lang="en-US" dirty="0"/>
              <a:t>interest </a:t>
            </a:r>
            <a:r>
              <a:rPr lang="en-US" dirty="0" smtClean="0"/>
              <a:t>expenses” more</a:t>
            </a:r>
          </a:p>
          <a:p>
            <a:pPr lvl="1"/>
            <a:r>
              <a:rPr lang="en-US" dirty="0" smtClean="0"/>
              <a:t>More </a:t>
            </a:r>
            <a:r>
              <a:rPr lang="en-US" dirty="0"/>
              <a:t>reliant on other, market-based </a:t>
            </a:r>
            <a:r>
              <a:rPr lang="en-US" dirty="0" smtClean="0"/>
              <a:t>funding sources</a:t>
            </a:r>
          </a:p>
          <a:p>
            <a:pPr lvl="1"/>
            <a:r>
              <a:rPr lang="en-US" dirty="0" smtClean="0"/>
              <a:t>Differences in deposit expenses much smaller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398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 of non-interest income</a:t>
            </a:r>
            <a:endParaRPr lang="en-US" dirty="0"/>
          </a:p>
        </p:txBody>
      </p:sp>
      <p:pic>
        <p:nvPicPr>
          <p:cNvPr id="4" name="Picture 3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532" y="2029168"/>
            <a:ext cx="8400395" cy="4427050"/>
          </a:xfrm>
          <a:prstGeom prst="rect">
            <a:avLst/>
          </a:prstGeom>
        </p:spPr>
      </p:pic>
      <p:sp>
        <p:nvSpPr>
          <p:cNvPr id="5" name="TextBox 4" descr="FRBShape; FRBDatabase=None; Key=0; Date Inserted=01/01/1900; Inserted by=Nobody; Date updated=01/01/1900; Updated by=Nobody"/>
          <p:cNvSpPr txBox="1"/>
          <p:nvPr/>
        </p:nvSpPr>
        <p:spPr>
          <a:xfrm>
            <a:off x="633043" y="1659836"/>
            <a:ext cx="9253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Negative </a:t>
            </a:r>
            <a:r>
              <a:rPr lang="en-US" b="1" dirty="0"/>
              <a:t>Nominal Interest Rates and Bank </a:t>
            </a:r>
            <a:r>
              <a:rPr lang="en-US" b="1" dirty="0" smtClean="0"/>
              <a:t>Non-Interest </a:t>
            </a:r>
            <a:r>
              <a:rPr lang="en-US" b="1" dirty="0"/>
              <a:t>Income and Expenses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562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Interest expense cuts less than revenue losses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</a:t>
            </a:r>
            <a:r>
              <a:rPr lang="en-US" dirty="0"/>
              <a:t>in net non-interest income stems from an increase in gross </a:t>
            </a:r>
            <a:r>
              <a:rPr lang="en-US" dirty="0" smtClean="0"/>
              <a:t>income, </a:t>
            </a:r>
            <a:r>
              <a:rPr lang="en-US" dirty="0"/>
              <a:t>rather than a decline in </a:t>
            </a:r>
            <a:r>
              <a:rPr lang="en-US" dirty="0" smtClean="0"/>
              <a:t>expenses</a:t>
            </a:r>
          </a:p>
          <a:p>
            <a:r>
              <a:rPr lang="en-US" dirty="0" smtClean="0"/>
              <a:t>Two sources increasing gross income, </a:t>
            </a:r>
            <a:r>
              <a:rPr lang="en-US" dirty="0"/>
              <a:t>both </a:t>
            </a:r>
            <a:r>
              <a:rPr lang="en-US" dirty="0" smtClean="0"/>
              <a:t>significant:</a:t>
            </a:r>
          </a:p>
          <a:p>
            <a:pPr lvl="1"/>
            <a:r>
              <a:rPr lang="en-US" dirty="0" smtClean="0"/>
              <a:t>Increase </a:t>
            </a:r>
            <a:r>
              <a:rPr lang="en-US" dirty="0"/>
              <a:t>in net fees </a:t>
            </a:r>
            <a:endParaRPr lang="en-US" dirty="0" smtClean="0"/>
          </a:p>
          <a:p>
            <a:pPr lvl="1"/>
            <a:r>
              <a:rPr lang="en-US" dirty="0" smtClean="0"/>
              <a:t>Improvements </a:t>
            </a:r>
            <a:r>
              <a:rPr lang="en-US" dirty="0"/>
              <a:t>in other types of non-interest </a:t>
            </a:r>
            <a:r>
              <a:rPr lang="en-US" dirty="0" smtClean="0"/>
              <a:t>income, </a:t>
            </a:r>
            <a:r>
              <a:rPr lang="en-US" dirty="0"/>
              <a:t>such as capital gains and gains on securities and </a:t>
            </a:r>
            <a:r>
              <a:rPr lang="en-US" dirty="0" smtClean="0"/>
              <a:t>insurance </a:t>
            </a:r>
          </a:p>
          <a:p>
            <a:r>
              <a:rPr lang="en-US" dirty="0" smtClean="0"/>
              <a:t> But change in most </a:t>
            </a:r>
            <a:r>
              <a:rPr lang="en-US" dirty="0"/>
              <a:t>non-interest </a:t>
            </a:r>
            <a:r>
              <a:rPr lang="en-US" dirty="0" smtClean="0"/>
              <a:t>expenses insignificant</a:t>
            </a:r>
          </a:p>
          <a:p>
            <a:pPr lvl="1"/>
            <a:r>
              <a:rPr lang="en-US" dirty="0" smtClean="0"/>
              <a:t>Exception is “</a:t>
            </a:r>
            <a:r>
              <a:rPr lang="en-US" dirty="0"/>
              <a:t>other non-interest expenses,” including capital gains on securities and interest expenses, </a:t>
            </a:r>
            <a:r>
              <a:rPr lang="en-US" dirty="0" smtClean="0"/>
              <a:t>which increase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567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Differences across banks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Few </a:t>
            </a:r>
            <a:r>
              <a:rPr lang="en-US" dirty="0"/>
              <a:t>substantive differences between large and small </a:t>
            </a:r>
            <a:r>
              <a:rPr lang="en-US" dirty="0" smtClean="0"/>
              <a:t>banks</a:t>
            </a:r>
          </a:p>
          <a:p>
            <a:r>
              <a:rPr lang="en-US" dirty="0" smtClean="0"/>
              <a:t>Relatively </a:t>
            </a:r>
            <a:r>
              <a:rPr lang="en-US" dirty="0"/>
              <a:t>large discrepancies across HD and LD </a:t>
            </a:r>
            <a:r>
              <a:rPr lang="en-US" dirty="0" smtClean="0"/>
              <a:t>banks</a:t>
            </a:r>
          </a:p>
          <a:p>
            <a:pPr lvl="1"/>
            <a:r>
              <a:rPr lang="en-US" dirty="0" smtClean="0"/>
              <a:t>Modest differences </a:t>
            </a:r>
            <a:r>
              <a:rPr lang="en-US" dirty="0"/>
              <a:t>in </a:t>
            </a:r>
            <a:r>
              <a:rPr lang="en-US" dirty="0" smtClean="0"/>
              <a:t>point </a:t>
            </a:r>
            <a:r>
              <a:rPr lang="en-US" dirty="0"/>
              <a:t>estimates </a:t>
            </a:r>
            <a:r>
              <a:rPr lang="en-US" dirty="0" smtClean="0"/>
              <a:t>for </a:t>
            </a:r>
            <a:r>
              <a:rPr lang="en-US" dirty="0"/>
              <a:t>non-interest </a:t>
            </a:r>
            <a:r>
              <a:rPr lang="en-US" dirty="0" smtClean="0"/>
              <a:t>expenses</a:t>
            </a:r>
          </a:p>
          <a:p>
            <a:pPr lvl="1"/>
            <a:r>
              <a:rPr lang="en-US" dirty="0" smtClean="0"/>
              <a:t>Increase </a:t>
            </a:r>
            <a:r>
              <a:rPr lang="en-US" dirty="0"/>
              <a:t>in gross non-interest income for LD banks </a:t>
            </a:r>
            <a:r>
              <a:rPr lang="en-US" dirty="0" smtClean="0"/>
              <a:t>about 10 times size </a:t>
            </a:r>
            <a:r>
              <a:rPr lang="en-US" dirty="0"/>
              <a:t>of that enjoyed by HD </a:t>
            </a:r>
            <a:r>
              <a:rPr lang="en-US" dirty="0" smtClean="0"/>
              <a:t>banks</a:t>
            </a:r>
          </a:p>
          <a:p>
            <a:pPr lvl="2"/>
            <a:r>
              <a:rPr lang="en-US" dirty="0" smtClean="0"/>
              <a:t>Most from increases </a:t>
            </a:r>
            <a:r>
              <a:rPr lang="en-US" dirty="0"/>
              <a:t>in non-fee income, which may reflect gains on </a:t>
            </a:r>
            <a:r>
              <a:rPr lang="en-US" dirty="0" smtClean="0"/>
              <a:t>securities</a:t>
            </a:r>
          </a:p>
          <a:p>
            <a:pPr lvl="2"/>
            <a:r>
              <a:rPr lang="en-US" dirty="0" smtClean="0"/>
              <a:t>May be </a:t>
            </a:r>
            <a:r>
              <a:rPr lang="en-US" dirty="0"/>
              <a:t>associated with unanticipated movements into negative </a:t>
            </a:r>
            <a:r>
              <a:rPr lang="en-US" dirty="0" smtClean="0"/>
              <a:t>rates</a:t>
            </a:r>
          </a:p>
          <a:p>
            <a:r>
              <a:rPr lang="en-US" dirty="0" smtClean="0"/>
              <a:t>Benign impact of negative rates </a:t>
            </a:r>
            <a:r>
              <a:rPr lang="en-US" dirty="0"/>
              <a:t>might </a:t>
            </a:r>
            <a:r>
              <a:rPr lang="en-US" dirty="0" smtClean="0"/>
              <a:t>in part reflect immediate </a:t>
            </a:r>
            <a:r>
              <a:rPr lang="en-US" dirty="0"/>
              <a:t>capital gains on bond holdings for LD </a:t>
            </a:r>
            <a:r>
              <a:rPr lang="en-US" dirty="0" smtClean="0"/>
              <a:t>banks</a:t>
            </a:r>
          </a:p>
          <a:p>
            <a:pPr lvl="1"/>
            <a:r>
              <a:rPr lang="en-US" dirty="0" smtClean="0"/>
              <a:t>However, </a:t>
            </a:r>
            <a:r>
              <a:rPr lang="en-US" dirty="0"/>
              <a:t>remaining under negative rates may not be </a:t>
            </a:r>
            <a:r>
              <a:rPr lang="en-US" dirty="0" smtClean="0"/>
              <a:t>painless</a:t>
            </a:r>
          </a:p>
          <a:p>
            <a:pPr lvl="1"/>
            <a:r>
              <a:rPr lang="en-US" dirty="0" smtClean="0"/>
              <a:t>Medium-tern impacts </a:t>
            </a:r>
            <a:r>
              <a:rPr lang="en-US" dirty="0"/>
              <a:t>of negative rates may </a:t>
            </a:r>
            <a:r>
              <a:rPr lang="en-US" dirty="0" smtClean="0"/>
              <a:t>differ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2551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non-interest income decomposition</a:t>
            </a:r>
            <a:endParaRPr lang="en-US" dirty="0"/>
          </a:p>
        </p:txBody>
      </p:sp>
      <p:sp>
        <p:nvSpPr>
          <p:cNvPr id="5" name="TextBox 4" descr="FRBShape; FRBDatabase=None; Key=0; Date Inserted=01/01/1900; Inserted by=Nobody; Date updated=01/01/1900; Updated by=Nobody"/>
          <p:cNvSpPr txBox="1"/>
          <p:nvPr/>
        </p:nvSpPr>
        <p:spPr>
          <a:xfrm>
            <a:off x="995269" y="1655418"/>
            <a:ext cx="9253279" cy="652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Components of Non-Interest Income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3" name="Table 2" descr="FRBShape; FRBDatabase=None; Key=0; Date Inserted=01/01/1900; Inserted by=Nobody; Date updated=01/01/1900; Updated by=Nobody"/>
          <p:cNvGraphicFramePr>
            <a:graphicFrameLocks noGrp="1"/>
          </p:cNvGraphicFramePr>
          <p:nvPr>
            <p:extLst/>
          </p:nvPr>
        </p:nvGraphicFramePr>
        <p:xfrm>
          <a:off x="1098955" y="2109833"/>
          <a:ext cx="8909110" cy="3707931"/>
        </p:xfrm>
        <a:graphic>
          <a:graphicData uri="http://schemas.openxmlformats.org/drawingml/2006/table">
            <a:tbl>
              <a:tblPr firstRow="1" firstCol="1" bandRow="1"/>
              <a:tblGrid>
                <a:gridCol w="2878420">
                  <a:extLst>
                    <a:ext uri="{9D8B030D-6E8A-4147-A177-3AD203B41FA5}">
                      <a16:colId xmlns:a16="http://schemas.microsoft.com/office/drawing/2014/main" val="3597329146"/>
                    </a:ext>
                  </a:extLst>
                </a:gridCol>
                <a:gridCol w="1205338">
                  <a:extLst>
                    <a:ext uri="{9D8B030D-6E8A-4147-A177-3AD203B41FA5}">
                      <a16:colId xmlns:a16="http://schemas.microsoft.com/office/drawing/2014/main" val="376799852"/>
                    </a:ext>
                  </a:extLst>
                </a:gridCol>
                <a:gridCol w="1206338">
                  <a:extLst>
                    <a:ext uri="{9D8B030D-6E8A-4147-A177-3AD203B41FA5}">
                      <a16:colId xmlns:a16="http://schemas.microsoft.com/office/drawing/2014/main" val="2948904000"/>
                    </a:ext>
                  </a:extLst>
                </a:gridCol>
                <a:gridCol w="1206338">
                  <a:extLst>
                    <a:ext uri="{9D8B030D-6E8A-4147-A177-3AD203B41FA5}">
                      <a16:colId xmlns:a16="http://schemas.microsoft.com/office/drawing/2014/main" val="531100581"/>
                    </a:ext>
                  </a:extLst>
                </a:gridCol>
                <a:gridCol w="1206338">
                  <a:extLst>
                    <a:ext uri="{9D8B030D-6E8A-4147-A177-3AD203B41FA5}">
                      <a16:colId xmlns:a16="http://schemas.microsoft.com/office/drawing/2014/main" val="2394654633"/>
                    </a:ext>
                  </a:extLst>
                </a:gridCol>
                <a:gridCol w="1206338">
                  <a:extLst>
                    <a:ext uri="{9D8B030D-6E8A-4147-A177-3AD203B41FA5}">
                      <a16:colId xmlns:a16="http://schemas.microsoft.com/office/drawing/2014/main" val="473483983"/>
                    </a:ext>
                  </a:extLst>
                </a:gridCol>
              </a:tblGrid>
              <a:tr h="3370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Sample of Banks </a:t>
                      </a: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[Maximum Observations]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8646"/>
                  </a:ext>
                </a:extLst>
              </a:tr>
              <a:tr h="6741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Regressand </a:t>
                      </a: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(% observations available)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[13,982]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Large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[2,910]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Small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[11,072]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High-Dep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[10,299]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Low-Dep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[3,673]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793605"/>
                  </a:ext>
                </a:extLst>
              </a:tr>
              <a:tr h="6741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Gain/Loss on Trading Securities, Derivatives</a:t>
                      </a: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(29%)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.023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(.012)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.034*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(.013)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.005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(.024)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.011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(.014)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.079*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(.032)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878975"/>
                  </a:ext>
                </a:extLst>
              </a:tr>
              <a:tr h="6741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Gain/Loss on Assets at Fair Value</a:t>
                      </a: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(6%)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.039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(.027)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.045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(.046)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.035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(.033)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.027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(.034)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.084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(.064)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396392"/>
                  </a:ext>
                </a:extLst>
              </a:tr>
              <a:tr h="6741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Gain/Loss on Other Revalued Securities</a:t>
                      </a: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(46%)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.144**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(.009)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.044**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(.014)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.166**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(.011)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.080**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(.010)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.195**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(.030)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943819"/>
                  </a:ext>
                </a:extLst>
              </a:tr>
              <a:tr h="6741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Insurance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Income</a:t>
                      </a: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(1%)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.024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(.028)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-.001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(.017)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.154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(.136)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.077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(.065)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-.012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(.021)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5840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33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Large role for capital gains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for selection bias</a:t>
            </a:r>
          </a:p>
          <a:p>
            <a:pPr lvl="1"/>
            <a:r>
              <a:rPr lang="en-US" dirty="0" smtClean="0"/>
              <a:t>More than half of sample missing for other variables</a:t>
            </a:r>
          </a:p>
          <a:p>
            <a:r>
              <a:rPr lang="en-US" dirty="0" smtClean="0"/>
              <a:t>Still, interested in direct measures of capital gains and losses where available</a:t>
            </a:r>
          </a:p>
          <a:p>
            <a:r>
              <a:rPr lang="en-US" dirty="0" smtClean="0"/>
              <a:t>Find that large and LD banks experience positive returns on trading securities/derivatives</a:t>
            </a:r>
          </a:p>
          <a:p>
            <a:pPr lvl="1"/>
            <a:r>
              <a:rPr lang="en-US" dirty="0" smtClean="0"/>
              <a:t>Small and HD banks insignificant, but positive</a:t>
            </a:r>
          </a:p>
          <a:p>
            <a:r>
              <a:rPr lang="en-US" dirty="0" smtClean="0"/>
              <a:t>Also positive returns in “other” category, but category itself opaque and likely to differ across banks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3668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Differences across monetary regimes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/>
              <a:t>includes </a:t>
            </a:r>
            <a:r>
              <a:rPr lang="en-US" dirty="0" smtClean="0"/>
              <a:t>three </a:t>
            </a:r>
            <a:r>
              <a:rPr lang="en-US" dirty="0"/>
              <a:t>different types of monetary </a:t>
            </a:r>
            <a:r>
              <a:rPr lang="en-US" dirty="0" smtClean="0"/>
              <a:t>regimes</a:t>
            </a:r>
          </a:p>
          <a:p>
            <a:pPr lvl="1"/>
            <a:r>
              <a:rPr lang="en-US" dirty="0" smtClean="0"/>
              <a:t>Large </a:t>
            </a:r>
            <a:r>
              <a:rPr lang="en-US" dirty="0"/>
              <a:t>number </a:t>
            </a:r>
            <a:r>
              <a:rPr lang="en-US" dirty="0" smtClean="0"/>
              <a:t>members </a:t>
            </a:r>
            <a:r>
              <a:rPr lang="en-US" dirty="0"/>
              <a:t>of </a:t>
            </a:r>
            <a:r>
              <a:rPr lang="en-US" dirty="0" smtClean="0"/>
              <a:t>EMU, (3 </a:t>
            </a:r>
            <a:r>
              <a:rPr lang="en-US" dirty="0"/>
              <a:t>Baltic countries </a:t>
            </a:r>
            <a:r>
              <a:rPr lang="en-US" dirty="0" smtClean="0"/>
              <a:t>joined)  </a:t>
            </a:r>
          </a:p>
          <a:p>
            <a:pPr lvl="2"/>
            <a:r>
              <a:rPr lang="en-US" dirty="0" smtClean="0"/>
              <a:t>Largest negative rate monetary regime </a:t>
            </a:r>
          </a:p>
          <a:p>
            <a:pPr lvl="1"/>
            <a:r>
              <a:rPr lang="en-US" dirty="0" smtClean="0"/>
              <a:t>Floating </a:t>
            </a:r>
            <a:r>
              <a:rPr lang="en-US" dirty="0"/>
              <a:t>exchange </a:t>
            </a:r>
            <a:r>
              <a:rPr lang="en-US" dirty="0" smtClean="0"/>
              <a:t>rates</a:t>
            </a:r>
          </a:p>
          <a:p>
            <a:pPr lvl="2"/>
            <a:r>
              <a:rPr lang="en-US" dirty="0" smtClean="0"/>
              <a:t>Japan</a:t>
            </a:r>
            <a:r>
              <a:rPr lang="en-US" dirty="0"/>
              <a:t>, Sweden and Switzerland (but not Czech Republic, Hungary or the UK) experienced negative nominal interest rates.  </a:t>
            </a:r>
            <a:endParaRPr lang="en-US" dirty="0" smtClean="0"/>
          </a:p>
          <a:p>
            <a:pPr lvl="1"/>
            <a:r>
              <a:rPr lang="en-US" dirty="0" smtClean="0"/>
              <a:t>Fixed exchange rates</a:t>
            </a:r>
          </a:p>
          <a:p>
            <a:pPr lvl="2"/>
            <a:r>
              <a:rPr lang="en-US" dirty="0" smtClean="0"/>
              <a:t>Bulgaria </a:t>
            </a:r>
            <a:r>
              <a:rPr lang="en-US" dirty="0"/>
              <a:t>and </a:t>
            </a:r>
            <a:r>
              <a:rPr lang="en-US" dirty="0" smtClean="0"/>
              <a:t>Denmark (Estonia</a:t>
            </a:r>
            <a:r>
              <a:rPr lang="en-US" dirty="0"/>
              <a:t>, Latvia and Lithuania prior to </a:t>
            </a:r>
            <a:r>
              <a:rPr lang="en-US" dirty="0" smtClean="0"/>
              <a:t>EMU entry)</a:t>
            </a:r>
          </a:p>
          <a:p>
            <a:pPr lvl="2"/>
            <a:r>
              <a:rPr lang="en-US" dirty="0" smtClean="0"/>
              <a:t>Only </a:t>
            </a:r>
            <a:r>
              <a:rPr lang="en-US" dirty="0"/>
              <a:t>Denmark experienced negative interest rates.  </a:t>
            </a:r>
            <a:endParaRPr lang="en-US" dirty="0" smtClean="0"/>
          </a:p>
          <a:p>
            <a:r>
              <a:rPr lang="en-US" dirty="0" smtClean="0"/>
              <a:t>Analysis implicitly exploits </a:t>
            </a:r>
            <a:r>
              <a:rPr lang="en-US" dirty="0"/>
              <a:t>this panel </a:t>
            </a:r>
            <a:r>
              <a:rPr lang="en-US" dirty="0" smtClean="0"/>
              <a:t>variation</a:t>
            </a:r>
          </a:p>
          <a:p>
            <a:r>
              <a:rPr lang="en-US" dirty="0" smtClean="0"/>
              <a:t>Next, reexamine results by  monetary regime </a:t>
            </a:r>
          </a:p>
        </p:txBody>
      </p:sp>
    </p:spTree>
    <p:extLst>
      <p:ext uri="{BB962C8B-B14F-4D97-AF65-F5344CB8AC3E}">
        <p14:creationId xmlns:p14="http://schemas.microsoft.com/office/powerpoint/2010/main" val="38859149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different monetary regimes</a:t>
            </a:r>
            <a:endParaRPr lang="en-US" dirty="0"/>
          </a:p>
        </p:txBody>
      </p:sp>
      <p:pic>
        <p:nvPicPr>
          <p:cNvPr id="4" name="Picture 3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910" y="1943099"/>
            <a:ext cx="8244150" cy="4294115"/>
          </a:xfrm>
          <a:prstGeom prst="rect">
            <a:avLst/>
          </a:prstGeom>
        </p:spPr>
      </p:pic>
      <p:sp>
        <p:nvSpPr>
          <p:cNvPr id="5" name="TextBox 4" descr="FRBShape; FRBDatabase=None; Key=0; Date Inserted=01/01/1900; Inserted by=Nobody; Date updated=01/01/1900; Updated by=Nobody"/>
          <p:cNvSpPr txBox="1"/>
          <p:nvPr/>
        </p:nvSpPr>
        <p:spPr>
          <a:xfrm>
            <a:off x="1898424" y="1659836"/>
            <a:ext cx="9253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Negative </a:t>
            </a:r>
            <a:r>
              <a:rPr lang="en-US" b="1" dirty="0"/>
              <a:t>Nominal Interest Rates Effects Across </a:t>
            </a:r>
            <a:r>
              <a:rPr lang="en-US" b="1" dirty="0" smtClean="0"/>
              <a:t>Economies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7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Results indicate importance of panel </a:t>
            </a:r>
            <a:r>
              <a:rPr lang="en-US" dirty="0" err="1" smtClean="0"/>
              <a:t>approch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for Japan </a:t>
            </a:r>
            <a:r>
              <a:rPr lang="en-US" dirty="0"/>
              <a:t>and </a:t>
            </a:r>
            <a:r>
              <a:rPr lang="en-US" dirty="0" smtClean="0"/>
              <a:t>Germany erroneously negative</a:t>
            </a:r>
          </a:p>
          <a:p>
            <a:pPr lvl="1"/>
            <a:r>
              <a:rPr lang="en-US" dirty="0" smtClean="0"/>
              <a:t>Unable </a:t>
            </a:r>
            <a:r>
              <a:rPr lang="en-US" dirty="0"/>
              <a:t>to control for time fixed </a:t>
            </a:r>
            <a:r>
              <a:rPr lang="en-US" dirty="0" smtClean="0"/>
              <a:t>effects; interpret with caution</a:t>
            </a:r>
          </a:p>
          <a:p>
            <a:pPr lvl="1"/>
            <a:r>
              <a:rPr lang="en-US" dirty="0" smtClean="0"/>
              <a:t>Demonstrates advantage </a:t>
            </a:r>
            <a:r>
              <a:rPr lang="en-US" dirty="0"/>
              <a:t>of </a:t>
            </a:r>
            <a:r>
              <a:rPr lang="en-US" dirty="0" smtClean="0"/>
              <a:t>cross-country panel</a:t>
            </a:r>
          </a:p>
          <a:p>
            <a:pPr lvl="1"/>
            <a:r>
              <a:rPr lang="en-US" dirty="0" smtClean="0"/>
              <a:t>Literature </a:t>
            </a:r>
            <a:r>
              <a:rPr lang="en-US" dirty="0"/>
              <a:t>often uses banks from </a:t>
            </a:r>
            <a:r>
              <a:rPr lang="en-US" dirty="0" smtClean="0"/>
              <a:t>single </a:t>
            </a:r>
            <a:r>
              <a:rPr lang="en-US" dirty="0"/>
              <a:t>monetary </a:t>
            </a:r>
            <a:r>
              <a:rPr lang="en-US" dirty="0" smtClean="0"/>
              <a:t>regime</a:t>
            </a:r>
            <a:endParaRPr lang="en-US" dirty="0"/>
          </a:p>
          <a:p>
            <a:r>
              <a:rPr lang="en-US" dirty="0" smtClean="0"/>
              <a:t>Other samples more credible</a:t>
            </a:r>
          </a:p>
          <a:p>
            <a:pPr lvl="1"/>
            <a:r>
              <a:rPr lang="en-US" dirty="0" smtClean="0"/>
              <a:t>Countries </a:t>
            </a:r>
            <a:r>
              <a:rPr lang="en-US" dirty="0"/>
              <a:t>with exchange rates pegged to the </a:t>
            </a:r>
            <a:r>
              <a:rPr lang="en-US" dirty="0" smtClean="0"/>
              <a:t>Euro</a:t>
            </a:r>
          </a:p>
          <a:p>
            <a:pPr lvl="1"/>
            <a:r>
              <a:rPr lang="en-US" dirty="0" smtClean="0"/>
              <a:t>European </a:t>
            </a:r>
            <a:r>
              <a:rPr lang="en-US" dirty="0"/>
              <a:t>countries that maintained flexible exchange rates </a:t>
            </a:r>
            <a:endParaRPr lang="en-US" dirty="0" smtClean="0"/>
          </a:p>
          <a:p>
            <a:pPr lvl="1"/>
            <a:r>
              <a:rPr lang="en-US" dirty="0" err="1" smtClean="0"/>
              <a:t>Flexers</a:t>
            </a:r>
            <a:r>
              <a:rPr lang="en-US" dirty="0" smtClean="0"/>
              <a:t> plus Eurozone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economies with flexible exchange rates 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03136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Much heterogeneity </a:t>
            </a:r>
            <a:r>
              <a:rPr lang="en-US" dirty="0"/>
              <a:t>across monetary </a:t>
            </a:r>
            <a:r>
              <a:rPr lang="en-US" dirty="0" smtClean="0"/>
              <a:t>regime panels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None </a:t>
            </a:r>
            <a:r>
              <a:rPr lang="en-US" dirty="0"/>
              <a:t>of the five panel estimates </a:t>
            </a:r>
            <a:r>
              <a:rPr lang="en-US" dirty="0" smtClean="0"/>
              <a:t>indicate significant effect </a:t>
            </a:r>
            <a:r>
              <a:rPr lang="en-US" dirty="0"/>
              <a:t>of negative nominal interest rates on bank </a:t>
            </a:r>
            <a:r>
              <a:rPr lang="en-US" dirty="0" smtClean="0"/>
              <a:t>profitability</a:t>
            </a:r>
          </a:p>
          <a:p>
            <a:pPr lvl="1"/>
            <a:r>
              <a:rPr lang="en-US" dirty="0" smtClean="0"/>
              <a:t>Stark </a:t>
            </a:r>
            <a:r>
              <a:rPr lang="en-US" dirty="0"/>
              <a:t>contrast </a:t>
            </a:r>
            <a:r>
              <a:rPr lang="en-US" dirty="0" smtClean="0"/>
              <a:t>with national </a:t>
            </a:r>
            <a:r>
              <a:rPr lang="en-US" dirty="0"/>
              <a:t>results </a:t>
            </a:r>
            <a:r>
              <a:rPr lang="en-US" dirty="0" smtClean="0"/>
              <a:t>indicating significant </a:t>
            </a:r>
            <a:r>
              <a:rPr lang="en-US" dirty="0"/>
              <a:t>decline in bank </a:t>
            </a:r>
            <a:r>
              <a:rPr lang="en-US" dirty="0" smtClean="0"/>
              <a:t>profits </a:t>
            </a:r>
            <a:r>
              <a:rPr lang="en-US" dirty="0"/>
              <a:t>in both Japan and </a:t>
            </a:r>
            <a:r>
              <a:rPr lang="en-US" dirty="0" smtClean="0"/>
              <a:t>Germany</a:t>
            </a:r>
          </a:p>
          <a:p>
            <a:r>
              <a:rPr lang="en-US" dirty="0" smtClean="0"/>
              <a:t>Decomposition of sub-panels consistent with full sample</a:t>
            </a:r>
          </a:p>
          <a:p>
            <a:pPr lvl="1"/>
            <a:r>
              <a:rPr lang="en-US" dirty="0" smtClean="0"/>
              <a:t>Observed significant effect </a:t>
            </a:r>
            <a:r>
              <a:rPr lang="en-US" dirty="0"/>
              <a:t>on net interest income </a:t>
            </a:r>
            <a:r>
              <a:rPr lang="en-US" dirty="0" smtClean="0"/>
              <a:t>always negative</a:t>
            </a:r>
          </a:p>
          <a:p>
            <a:pPr lvl="1"/>
            <a:r>
              <a:rPr lang="en-US" dirty="0" smtClean="0"/>
              <a:t>Significant </a:t>
            </a:r>
            <a:r>
              <a:rPr lang="en-US" dirty="0"/>
              <a:t>coefficients for net non-interest income </a:t>
            </a:r>
            <a:r>
              <a:rPr lang="en-US" dirty="0" smtClean="0"/>
              <a:t>positive  </a:t>
            </a:r>
          </a:p>
          <a:p>
            <a:r>
              <a:rPr lang="en-US" dirty="0" smtClean="0"/>
              <a:t>Result that negative rates </a:t>
            </a:r>
            <a:r>
              <a:rPr lang="en-US" dirty="0"/>
              <a:t>only </a:t>
            </a:r>
            <a:r>
              <a:rPr lang="en-US" dirty="0" smtClean="0"/>
              <a:t>have </a:t>
            </a:r>
            <a:r>
              <a:rPr lang="en-US" dirty="0"/>
              <a:t>a small overall </a:t>
            </a:r>
            <a:r>
              <a:rPr lang="en-US" dirty="0" smtClean="0"/>
              <a:t>effect appears driven by floating </a:t>
            </a:r>
            <a:r>
              <a:rPr lang="en-US" dirty="0"/>
              <a:t>exchange </a:t>
            </a:r>
            <a:r>
              <a:rPr lang="en-US" dirty="0" smtClean="0"/>
              <a:t>rate economies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194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results for low positive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 lvl="0"/>
            <a:r>
              <a:rPr lang="en-US" dirty="0" smtClean="0">
                <a:solidFill>
                  <a:srgbClr val="000000"/>
                </a:solidFill>
              </a:rPr>
              <a:t>Delis </a:t>
            </a:r>
            <a:r>
              <a:rPr lang="en-US" dirty="0">
                <a:solidFill>
                  <a:srgbClr val="000000"/>
                </a:solidFill>
              </a:rPr>
              <a:t>and Kouretas (2011): 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Increased risk tolerance by banks at low rates</a:t>
            </a:r>
          </a:p>
          <a:p>
            <a:pPr lvl="0"/>
            <a:endParaRPr lang="en-US" dirty="0" smtClean="0">
              <a:solidFill>
                <a:srgbClr val="000000"/>
              </a:solidFill>
            </a:endParaRPr>
          </a:p>
          <a:p>
            <a:pPr lvl="0"/>
            <a:r>
              <a:rPr lang="en-US" dirty="0" err="1" smtClean="0">
                <a:solidFill>
                  <a:srgbClr val="000000"/>
                </a:solidFill>
              </a:rPr>
              <a:t>Bikker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dirty="0" err="1">
                <a:solidFill>
                  <a:srgbClr val="000000"/>
                </a:solidFill>
              </a:rPr>
              <a:t>Vervliet</a:t>
            </a:r>
            <a:r>
              <a:rPr lang="en-US" dirty="0">
                <a:solidFill>
                  <a:srgbClr val="000000"/>
                </a:solidFill>
              </a:rPr>
              <a:t> (2017</a:t>
            </a:r>
            <a:r>
              <a:rPr lang="en-US" dirty="0" smtClean="0">
                <a:solidFill>
                  <a:srgbClr val="000000"/>
                </a:solidFill>
              </a:rPr>
              <a:t>):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US bank panel 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Confirm bank profitability reduced primarily due to reduced interest margins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Find that adjustments on other margins can maintain profitability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346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activity</a:t>
            </a:r>
            <a:endParaRPr lang="en-US" dirty="0"/>
          </a:p>
        </p:txBody>
      </p:sp>
      <p:pic>
        <p:nvPicPr>
          <p:cNvPr id="4" name="Picture 3" descr="FRBShape; FRBDatabase=None; Key=0; Date Inserted=01/01/1900; Inserted by=Nobody; Date updated=01/01/1900; Updated by=Nobod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241" y="1937661"/>
            <a:ext cx="8209671" cy="4044173"/>
          </a:xfrm>
          <a:prstGeom prst="rect">
            <a:avLst/>
          </a:prstGeom>
        </p:spPr>
      </p:pic>
      <p:sp>
        <p:nvSpPr>
          <p:cNvPr id="5" name="TextBox 4" descr="FRBShape; FRBDatabase=None; Key=0; Date Inserted=01/01/1900; Inserted by=Nobody; Date updated=01/01/1900; Updated by=Nobody"/>
          <p:cNvSpPr txBox="1"/>
          <p:nvPr/>
        </p:nvSpPr>
        <p:spPr>
          <a:xfrm>
            <a:off x="1928242" y="1291331"/>
            <a:ext cx="9253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Negative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Nominal Interest Rates and Other Bank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 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Activity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90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Heterogeneity in lending response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in lending overall</a:t>
            </a:r>
          </a:p>
          <a:p>
            <a:r>
              <a:rPr lang="en-US" dirty="0" smtClean="0"/>
              <a:t>Driven by small banks and HD banks (1.6 pp)</a:t>
            </a:r>
          </a:p>
          <a:p>
            <a:pPr lvl="1"/>
            <a:r>
              <a:rPr lang="en-US" dirty="0" smtClean="0"/>
              <a:t>In contrast, small and HD bank lending decline (2.3 pp)</a:t>
            </a:r>
            <a:endParaRPr lang="en-US" dirty="0" smtClean="0"/>
          </a:p>
          <a:p>
            <a:r>
              <a:rPr lang="en-US" dirty="0" smtClean="0"/>
              <a:t>Other results</a:t>
            </a:r>
          </a:p>
          <a:p>
            <a:pPr lvl="1"/>
            <a:r>
              <a:rPr lang="en-US" dirty="0" smtClean="0"/>
              <a:t>Banks hold less safe assets (cash, reserves)</a:t>
            </a:r>
          </a:p>
          <a:p>
            <a:pPr lvl="1"/>
            <a:r>
              <a:rPr lang="en-US" dirty="0" smtClean="0"/>
              <a:t>Loan impairment charges increase</a:t>
            </a:r>
          </a:p>
          <a:p>
            <a:pPr lvl="2"/>
            <a:r>
              <a:rPr lang="en-US" dirty="0" smtClean="0"/>
              <a:t>Suggest deterioration in conditions</a:t>
            </a:r>
          </a:p>
          <a:p>
            <a:pPr lvl="1"/>
            <a:r>
              <a:rPr lang="en-US" dirty="0" smtClean="0"/>
              <a:t>Deposit funding increases</a:t>
            </a:r>
          </a:p>
          <a:p>
            <a:pPr lvl="2"/>
            <a:r>
              <a:rPr lang="en-US" dirty="0" smtClean="0"/>
              <a:t>LD an exception</a:t>
            </a:r>
          </a:p>
          <a:p>
            <a:pPr lvl="2"/>
            <a:r>
              <a:rPr lang="en-US" dirty="0" smtClean="0"/>
              <a:t>Likely borrow from other sources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170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smtClean="0"/>
              <a:t>Conclusion (1)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 banks under </a:t>
            </a:r>
            <a:r>
              <a:rPr lang="en-US" dirty="0"/>
              <a:t>negative nominal interest </a:t>
            </a:r>
            <a:r>
              <a:rPr lang="en-US" dirty="0" smtClean="0"/>
              <a:t>rates</a:t>
            </a:r>
          </a:p>
          <a:p>
            <a:pPr lvl="1"/>
            <a:r>
              <a:rPr lang="en-US" dirty="0" smtClean="0"/>
              <a:t>First </a:t>
            </a:r>
            <a:r>
              <a:rPr lang="en-US" dirty="0"/>
              <a:t>study </a:t>
            </a:r>
            <a:r>
              <a:rPr lang="en-US" dirty="0" smtClean="0"/>
              <a:t>under negative rates </a:t>
            </a:r>
            <a:r>
              <a:rPr lang="en-US" dirty="0"/>
              <a:t>for different monetary </a:t>
            </a:r>
            <a:r>
              <a:rPr lang="en-US" dirty="0" smtClean="0"/>
              <a:t>regimes</a:t>
            </a:r>
          </a:p>
          <a:p>
            <a:pPr lvl="1"/>
            <a:r>
              <a:rPr lang="en-US" dirty="0" smtClean="0"/>
              <a:t>Panel </a:t>
            </a:r>
            <a:r>
              <a:rPr lang="en-US" dirty="0"/>
              <a:t>allows </a:t>
            </a:r>
            <a:r>
              <a:rPr lang="en-US" dirty="0" smtClean="0"/>
              <a:t>conditioning </a:t>
            </a:r>
            <a:r>
              <a:rPr lang="en-US" dirty="0"/>
              <a:t>for global shocks, </a:t>
            </a:r>
            <a:r>
              <a:rPr lang="en-US" dirty="0" smtClean="0"/>
              <a:t>and dis-aggregating by </a:t>
            </a:r>
            <a:r>
              <a:rPr lang="en-US" dirty="0"/>
              <a:t>both size and dependence on deposit-funding</a:t>
            </a:r>
            <a:endParaRPr lang="en-US" dirty="0" smtClean="0"/>
          </a:p>
          <a:p>
            <a:r>
              <a:rPr lang="en-US" dirty="0" smtClean="0"/>
              <a:t>Find </a:t>
            </a:r>
            <a:r>
              <a:rPr lang="en-US" dirty="0"/>
              <a:t>little overall impact </a:t>
            </a:r>
            <a:r>
              <a:rPr lang="en-US" dirty="0" smtClean="0"/>
              <a:t>on </a:t>
            </a:r>
            <a:r>
              <a:rPr lang="en-US" dirty="0"/>
              <a:t>bank profitability, compared with low positive </a:t>
            </a:r>
            <a:r>
              <a:rPr lang="en-US" dirty="0" smtClean="0"/>
              <a:t>rates</a:t>
            </a:r>
          </a:p>
          <a:p>
            <a:r>
              <a:rPr lang="en-US" dirty="0" smtClean="0"/>
              <a:t>Components </a:t>
            </a:r>
            <a:r>
              <a:rPr lang="en-US" dirty="0"/>
              <a:t>of income respond </a:t>
            </a:r>
            <a:r>
              <a:rPr lang="en-US" dirty="0" smtClean="0"/>
              <a:t>significantly</a:t>
            </a:r>
          </a:p>
          <a:p>
            <a:pPr lvl="1"/>
            <a:r>
              <a:rPr lang="en-US" dirty="0" smtClean="0"/>
              <a:t>Decline </a:t>
            </a:r>
            <a:r>
              <a:rPr lang="en-US" dirty="0"/>
              <a:t>in net interest </a:t>
            </a:r>
            <a:r>
              <a:rPr lang="en-US" dirty="0" smtClean="0"/>
              <a:t>income</a:t>
            </a:r>
          </a:p>
          <a:p>
            <a:pPr lvl="1"/>
            <a:r>
              <a:rPr lang="en-US" dirty="0" smtClean="0"/>
              <a:t>Largely </a:t>
            </a:r>
            <a:r>
              <a:rPr lang="en-US" dirty="0"/>
              <a:t>offset by increases in non-interest </a:t>
            </a:r>
            <a:r>
              <a:rPr lang="en-US" dirty="0" smtClean="0"/>
              <a:t>income</a:t>
            </a:r>
          </a:p>
          <a:p>
            <a:r>
              <a:rPr lang="en-US" dirty="0" smtClean="0"/>
              <a:t>Results driven </a:t>
            </a:r>
            <a:r>
              <a:rPr lang="en-US" dirty="0"/>
              <a:t>by countries with floating </a:t>
            </a:r>
            <a:r>
              <a:rPr lang="en-US" dirty="0" smtClean="0"/>
              <a:t>exchange </a:t>
            </a:r>
            <a:r>
              <a:rPr lang="en-US" dirty="0"/>
              <a:t>rates, and </a:t>
            </a:r>
            <a:r>
              <a:rPr lang="en-US" dirty="0" smtClean="0"/>
              <a:t>small or LD banks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0077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0"/>
            <a:ext cx="12192000" cy="838200"/>
          </a:xfrm>
        </p:spPr>
        <p:txBody>
          <a:bodyPr/>
          <a:lstStyle/>
          <a:p>
            <a:r>
              <a:rPr lang="en-US" dirty="0" smtClean="0"/>
              <a:t>Conclusion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Overall, results suggest banks fare relatively well under negative nominal rates, compared to low positive </a:t>
            </a:r>
          </a:p>
          <a:p>
            <a:r>
              <a:rPr lang="en-US" smtClean="0"/>
              <a:t>Considerable </a:t>
            </a:r>
            <a:r>
              <a:rPr lang="en-US" dirty="0"/>
              <a:t>heterogeneity </a:t>
            </a:r>
            <a:r>
              <a:rPr lang="en-US" dirty="0" smtClean="0"/>
              <a:t>raises caution in concluding that monetary </a:t>
            </a:r>
            <a:r>
              <a:rPr lang="en-US" dirty="0"/>
              <a:t>transmission mechanism </a:t>
            </a:r>
            <a:r>
              <a:rPr lang="en-US" dirty="0" smtClean="0"/>
              <a:t>unchanged</a:t>
            </a:r>
          </a:p>
          <a:p>
            <a:r>
              <a:rPr lang="en-US" dirty="0" smtClean="0"/>
              <a:t>Particularly </a:t>
            </a:r>
            <a:r>
              <a:rPr lang="en-US" dirty="0" smtClean="0"/>
              <a:t>since positive </a:t>
            </a:r>
            <a:r>
              <a:rPr lang="en-US" dirty="0"/>
              <a:t>returns in “other non-interest income” </a:t>
            </a:r>
            <a:r>
              <a:rPr lang="en-US" dirty="0" smtClean="0"/>
              <a:t>may be unsustainable over medium term</a:t>
            </a:r>
          </a:p>
          <a:p>
            <a:pPr lvl="1"/>
            <a:r>
              <a:rPr lang="en-US" dirty="0" smtClean="0"/>
              <a:t>Capital gains from </a:t>
            </a:r>
            <a:r>
              <a:rPr lang="en-US" dirty="0"/>
              <a:t>negative interest rate </a:t>
            </a:r>
            <a:r>
              <a:rPr lang="en-US" dirty="0" smtClean="0"/>
              <a:t>surprises unlikely to persist</a:t>
            </a:r>
            <a:r>
              <a:rPr lang="en-US" dirty="0"/>
              <a:t> </a:t>
            </a:r>
            <a:endParaRPr lang="en-US" dirty="0" smtClean="0"/>
          </a:p>
          <a:p>
            <a:pPr lvl="1"/>
            <a:r>
              <a:rPr lang="en-US" dirty="0" smtClean="0"/>
              <a:t>Plan to test in future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575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 worse at negative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Deposit </a:t>
            </a:r>
            <a:r>
              <a:rPr lang="en-US" dirty="0"/>
              <a:t>rates </a:t>
            </a:r>
            <a:r>
              <a:rPr lang="en-US" dirty="0" smtClean="0"/>
              <a:t>likely hit </a:t>
            </a:r>
            <a:r>
              <a:rPr lang="en-US" dirty="0"/>
              <a:t>a hard stop at the zero </a:t>
            </a:r>
            <a:r>
              <a:rPr lang="en-US" dirty="0" smtClean="0"/>
              <a:t>bound  </a:t>
            </a:r>
          </a:p>
          <a:p>
            <a:pPr lvl="1"/>
            <a:r>
              <a:rPr lang="en-US" dirty="0" smtClean="0"/>
              <a:t>Banks generally </a:t>
            </a:r>
            <a:r>
              <a:rPr lang="en-US" dirty="0"/>
              <a:t>unwilling to charge negative nominal interest rates on </a:t>
            </a:r>
            <a:r>
              <a:rPr lang="en-US" dirty="0" smtClean="0"/>
              <a:t>deposits, especially </a:t>
            </a:r>
            <a:r>
              <a:rPr lang="en-US" dirty="0"/>
              <a:t>for smaller </a:t>
            </a:r>
            <a:r>
              <a:rPr lang="en-US" dirty="0" smtClean="0"/>
              <a:t>customers </a:t>
            </a:r>
          </a:p>
          <a:p>
            <a:r>
              <a:rPr lang="en-US" dirty="0" err="1" smtClean="0"/>
              <a:t>Eggertson</a:t>
            </a:r>
            <a:r>
              <a:rPr lang="en-US" dirty="0"/>
              <a:t>, et al (2017</a:t>
            </a:r>
            <a:r>
              <a:rPr lang="en-US" dirty="0" smtClean="0"/>
              <a:t>): Negative </a:t>
            </a:r>
            <a:r>
              <a:rPr lang="en-US" dirty="0"/>
              <a:t>rates </a:t>
            </a:r>
            <a:r>
              <a:rPr lang="en-US" dirty="0" smtClean="0"/>
              <a:t>disrupt monetary transmission</a:t>
            </a:r>
          </a:p>
          <a:p>
            <a:pPr lvl="1"/>
            <a:r>
              <a:rPr lang="en-US" dirty="0" smtClean="0"/>
              <a:t>Evidence from aggregate </a:t>
            </a:r>
            <a:r>
              <a:rPr lang="en-US" dirty="0"/>
              <a:t>data from five countries and the euro area as well as bank-level data from Sweden.  </a:t>
            </a:r>
            <a:endParaRPr lang="en-US" dirty="0" smtClean="0"/>
          </a:p>
          <a:p>
            <a:r>
              <a:rPr lang="en-US" dirty="0" smtClean="0"/>
              <a:t>Alternative view: </a:t>
            </a:r>
          </a:p>
          <a:p>
            <a:pPr lvl="1"/>
            <a:r>
              <a:rPr lang="en-US" dirty="0" smtClean="0"/>
              <a:t>Negative </a:t>
            </a:r>
            <a:r>
              <a:rPr lang="en-US" dirty="0"/>
              <a:t>rates may </a:t>
            </a:r>
            <a:r>
              <a:rPr lang="en-US" dirty="0" smtClean="0"/>
              <a:t>increase </a:t>
            </a:r>
            <a:r>
              <a:rPr lang="en-US" dirty="0"/>
              <a:t>lending by </a:t>
            </a:r>
            <a:r>
              <a:rPr lang="en-US" dirty="0" smtClean="0"/>
              <a:t>increasing cost of hoarding </a:t>
            </a:r>
            <a:r>
              <a:rPr lang="en-US" dirty="0"/>
              <a:t>cash </a:t>
            </a:r>
            <a:r>
              <a:rPr lang="en-US" dirty="0" smtClean="0"/>
              <a:t>[e.g. </a:t>
            </a:r>
            <a:r>
              <a:rPr lang="en-US" dirty="0" err="1" smtClean="0"/>
              <a:t>Rostagno</a:t>
            </a:r>
            <a:r>
              <a:rPr lang="en-US" dirty="0"/>
              <a:t>, et al (2016</a:t>
            </a:r>
            <a:r>
              <a:rPr lang="en-US" dirty="0" smtClean="0"/>
              <a:t>)]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280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Economies under negative nominal interest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r>
              <a:rPr lang="en-US" dirty="0" err="1" smtClean="0"/>
              <a:t>Bech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Malkhozov</a:t>
            </a:r>
            <a:r>
              <a:rPr lang="en-US" dirty="0"/>
              <a:t> (2016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4 CBs </a:t>
            </a:r>
            <a:r>
              <a:rPr lang="en-US" dirty="0"/>
              <a:t>in Europe since </a:t>
            </a:r>
            <a:r>
              <a:rPr lang="en-US" dirty="0" smtClean="0"/>
              <a:t>2014</a:t>
            </a:r>
          </a:p>
          <a:p>
            <a:pPr lvl="1"/>
            <a:r>
              <a:rPr lang="en-US" dirty="0" smtClean="0"/>
              <a:t>Transmission between policy and money market rates similar under negative rates similar to low positive rates</a:t>
            </a:r>
          </a:p>
          <a:p>
            <a:r>
              <a:rPr lang="en-US" dirty="0" smtClean="0"/>
              <a:t>Turk </a:t>
            </a:r>
            <a:r>
              <a:rPr lang="en-US" dirty="0"/>
              <a:t>(2016</a:t>
            </a:r>
            <a:r>
              <a:rPr lang="en-US" dirty="0" smtClean="0"/>
              <a:t>): </a:t>
            </a:r>
          </a:p>
          <a:p>
            <a:pPr lvl="1"/>
            <a:r>
              <a:rPr lang="en-US" dirty="0" smtClean="0"/>
              <a:t>Danish </a:t>
            </a:r>
            <a:r>
              <a:rPr lang="en-US" dirty="0"/>
              <a:t>and Swedish </a:t>
            </a:r>
            <a:r>
              <a:rPr lang="en-US" dirty="0" smtClean="0"/>
              <a:t>bank margins roughly </a:t>
            </a:r>
            <a:r>
              <a:rPr lang="en-US" dirty="0"/>
              <a:t>stable across </a:t>
            </a:r>
            <a:r>
              <a:rPr lang="en-US" dirty="0" smtClean="0"/>
              <a:t>ZLB</a:t>
            </a:r>
          </a:p>
          <a:p>
            <a:r>
              <a:rPr lang="en-US" dirty="0"/>
              <a:t>Arce, et al. (2018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Banks </a:t>
            </a:r>
            <a:r>
              <a:rPr lang="en-US" dirty="0"/>
              <a:t>with reduced net interest margins under negative rates </a:t>
            </a:r>
            <a:r>
              <a:rPr lang="en-US" dirty="0" smtClean="0"/>
              <a:t>often </a:t>
            </a:r>
            <a:r>
              <a:rPr lang="en-US" dirty="0"/>
              <a:t>poorly capitalized and take less </a:t>
            </a:r>
            <a:r>
              <a:rPr lang="en-US" dirty="0" smtClean="0"/>
              <a:t>risk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669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 studies of negative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Bank-level studies primarily indicate banks mitigated adverse </a:t>
            </a:r>
            <a:r>
              <a:rPr lang="en-US" dirty="0"/>
              <a:t>effect of negative rates on bank profitability and </a:t>
            </a:r>
            <a:r>
              <a:rPr lang="en-US" dirty="0" smtClean="0"/>
              <a:t>lending</a:t>
            </a:r>
          </a:p>
          <a:p>
            <a:pPr lvl="1"/>
            <a:r>
              <a:rPr lang="en-US" dirty="0" smtClean="0"/>
              <a:t>Increases in non-interest </a:t>
            </a:r>
            <a:r>
              <a:rPr lang="en-US" dirty="0"/>
              <a:t>income (such as </a:t>
            </a:r>
            <a:r>
              <a:rPr lang="en-US" dirty="0" smtClean="0"/>
              <a:t>increased fees)</a:t>
            </a:r>
          </a:p>
          <a:p>
            <a:pPr lvl="1"/>
            <a:r>
              <a:rPr lang="en-US" dirty="0" smtClean="0"/>
              <a:t>Adjustments in funding </a:t>
            </a:r>
            <a:r>
              <a:rPr lang="en-US" dirty="0"/>
              <a:t>allocations </a:t>
            </a:r>
            <a:r>
              <a:rPr lang="en-US" dirty="0" smtClean="0"/>
              <a:t>to </a:t>
            </a:r>
            <a:r>
              <a:rPr lang="en-US" dirty="0"/>
              <a:t>rely less on </a:t>
            </a:r>
            <a:r>
              <a:rPr lang="en-US" dirty="0" smtClean="0"/>
              <a:t>deposits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Ability to adjust depends </a:t>
            </a:r>
            <a:r>
              <a:rPr lang="en-US" dirty="0"/>
              <a:t>on both </a:t>
            </a:r>
            <a:r>
              <a:rPr lang="en-US" dirty="0" smtClean="0"/>
              <a:t>bank </a:t>
            </a:r>
            <a:r>
              <a:rPr lang="en-US" dirty="0"/>
              <a:t>business model and size, </a:t>
            </a:r>
            <a:r>
              <a:rPr lang="en-US" dirty="0" smtClean="0"/>
              <a:t>which influence reliance </a:t>
            </a:r>
            <a:r>
              <a:rPr lang="en-US" dirty="0"/>
              <a:t>on deposit </a:t>
            </a:r>
            <a:r>
              <a:rPr lang="en-US" dirty="0" smtClean="0"/>
              <a:t>vs wholesale funding</a:t>
            </a:r>
          </a:p>
        </p:txBody>
      </p:sp>
    </p:spTree>
    <p:extLst>
      <p:ext uri="{BB962C8B-B14F-4D97-AF65-F5344CB8AC3E}">
        <p14:creationId xmlns:p14="http://schemas.microsoft.com/office/powerpoint/2010/main" val="492280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73978" y="74619"/>
            <a:ext cx="12192000" cy="838200"/>
          </a:xfrm>
        </p:spPr>
        <p:txBody>
          <a:bodyPr/>
          <a:lstStyle/>
          <a:p>
            <a:r>
              <a:rPr lang="en-US" dirty="0" smtClean="0"/>
              <a:t>Banks adjust through fees and lending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Heider</a:t>
            </a:r>
            <a:r>
              <a:rPr lang="en-US" dirty="0"/>
              <a:t>, et al (2017</a:t>
            </a:r>
            <a:r>
              <a:rPr lang="en-US" dirty="0" smtClean="0"/>
              <a:t>): 46 </a:t>
            </a:r>
            <a:r>
              <a:rPr lang="en-US" dirty="0" err="1"/>
              <a:t>eurozone</a:t>
            </a:r>
            <a:r>
              <a:rPr lang="en-US" dirty="0"/>
              <a:t> banks </a:t>
            </a:r>
            <a:r>
              <a:rPr lang="en-US" dirty="0" smtClean="0"/>
              <a:t>2013-2015</a:t>
            </a:r>
          </a:p>
          <a:p>
            <a:pPr lvl="1"/>
            <a:r>
              <a:rPr lang="en-US" dirty="0" smtClean="0"/>
              <a:t>Negative </a:t>
            </a:r>
            <a:r>
              <a:rPr lang="en-US" dirty="0"/>
              <a:t>rates in </a:t>
            </a:r>
            <a:r>
              <a:rPr lang="en-US" dirty="0" smtClean="0"/>
              <a:t>euro </a:t>
            </a:r>
            <a:r>
              <a:rPr lang="en-US" dirty="0"/>
              <a:t>area </a:t>
            </a:r>
            <a:r>
              <a:rPr lang="en-US" dirty="0" smtClean="0"/>
              <a:t>induced </a:t>
            </a:r>
            <a:r>
              <a:rPr lang="en-US" dirty="0"/>
              <a:t>deposit-dependent banks to cut lending, and </a:t>
            </a:r>
            <a:r>
              <a:rPr lang="en-US" dirty="0" smtClean="0"/>
              <a:t>reallocate </a:t>
            </a:r>
            <a:r>
              <a:rPr lang="en-US" dirty="0"/>
              <a:t>loans towards more risky firms. </a:t>
            </a:r>
            <a:endParaRPr lang="en-US" dirty="0" smtClean="0"/>
          </a:p>
          <a:p>
            <a:r>
              <a:rPr lang="en-US" dirty="0" err="1" smtClean="0"/>
              <a:t>Nucera</a:t>
            </a:r>
            <a:r>
              <a:rPr lang="en-US" dirty="0"/>
              <a:t>, et al (2017</a:t>
            </a:r>
            <a:r>
              <a:rPr lang="en-US" dirty="0" smtClean="0"/>
              <a:t>): 111 </a:t>
            </a:r>
            <a:r>
              <a:rPr lang="en-US" dirty="0" err="1"/>
              <a:t>eurozone</a:t>
            </a:r>
            <a:r>
              <a:rPr lang="en-US" dirty="0"/>
              <a:t> </a:t>
            </a:r>
            <a:r>
              <a:rPr lang="en-US" dirty="0" smtClean="0"/>
              <a:t>banks</a:t>
            </a:r>
          </a:p>
          <a:p>
            <a:pPr lvl="1"/>
            <a:r>
              <a:rPr lang="en-US" dirty="0" smtClean="0"/>
              <a:t>Negative </a:t>
            </a:r>
            <a:r>
              <a:rPr lang="en-US" dirty="0"/>
              <a:t>rates induced </a:t>
            </a:r>
            <a:r>
              <a:rPr lang="en-US" dirty="0" smtClean="0"/>
              <a:t>smaller banks to increase riskiness  </a:t>
            </a:r>
            <a:endParaRPr lang="en-US" dirty="0"/>
          </a:p>
          <a:p>
            <a:r>
              <a:rPr lang="en-US" dirty="0" err="1"/>
              <a:t>Basten</a:t>
            </a:r>
            <a:r>
              <a:rPr lang="en-US" dirty="0"/>
              <a:t> and </a:t>
            </a:r>
            <a:r>
              <a:rPr lang="en-US" dirty="0" err="1"/>
              <a:t>Mariathasan</a:t>
            </a:r>
            <a:r>
              <a:rPr lang="en-US" dirty="0"/>
              <a:t> (2018</a:t>
            </a:r>
            <a:r>
              <a:rPr lang="en-US" dirty="0" smtClean="0"/>
              <a:t>): 68 </a:t>
            </a:r>
            <a:r>
              <a:rPr lang="en-US" dirty="0"/>
              <a:t>Swiss </a:t>
            </a:r>
            <a:r>
              <a:rPr lang="en-US" dirty="0" smtClean="0"/>
              <a:t>banks</a:t>
            </a:r>
          </a:p>
          <a:p>
            <a:pPr lvl="1"/>
            <a:r>
              <a:rPr lang="en-US" dirty="0" smtClean="0"/>
              <a:t>Banks </a:t>
            </a:r>
            <a:r>
              <a:rPr lang="en-US" dirty="0"/>
              <a:t>with higher excess reserves raised fees and interest income to compensate for negative liability </a:t>
            </a:r>
            <a:r>
              <a:rPr lang="en-US" dirty="0" smtClean="0"/>
              <a:t>margins</a:t>
            </a:r>
          </a:p>
          <a:p>
            <a:r>
              <a:rPr lang="en-US" dirty="0" err="1" smtClean="0"/>
              <a:t>Demiralp</a:t>
            </a:r>
            <a:r>
              <a:rPr lang="en-US" dirty="0"/>
              <a:t>, et al (2017</a:t>
            </a:r>
            <a:r>
              <a:rPr lang="en-US" dirty="0" smtClean="0"/>
              <a:t>): </a:t>
            </a:r>
            <a:r>
              <a:rPr lang="en-US" dirty="0"/>
              <a:t>205 </a:t>
            </a:r>
            <a:r>
              <a:rPr lang="en-US" dirty="0" smtClean="0"/>
              <a:t>euro </a:t>
            </a:r>
            <a:r>
              <a:rPr lang="en-US" dirty="0"/>
              <a:t>area </a:t>
            </a:r>
            <a:r>
              <a:rPr lang="en-US" dirty="0" smtClean="0"/>
              <a:t>banks</a:t>
            </a:r>
          </a:p>
          <a:p>
            <a:pPr lvl="1"/>
            <a:r>
              <a:rPr lang="en-US" dirty="0" smtClean="0"/>
              <a:t>HD banks extend </a:t>
            </a:r>
            <a:r>
              <a:rPr lang="en-US" dirty="0"/>
              <a:t>more loans </a:t>
            </a:r>
            <a:r>
              <a:rPr lang="en-US" dirty="0" smtClean="0"/>
              <a:t>under negative rates than LD </a:t>
            </a:r>
          </a:p>
        </p:txBody>
      </p:sp>
    </p:spTree>
    <p:extLst>
      <p:ext uri="{BB962C8B-B14F-4D97-AF65-F5344CB8AC3E}">
        <p14:creationId xmlns:p14="http://schemas.microsoft.com/office/powerpoint/2010/main" val="4273955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Multi-currency panel conditions for global shocks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Economies </a:t>
            </a:r>
            <a:r>
              <a:rPr lang="en-US" dirty="0"/>
              <a:t>move to negative rates at different </a:t>
            </a:r>
            <a:r>
              <a:rPr lang="en-US" dirty="0" smtClean="0"/>
              <a:t>times</a:t>
            </a:r>
          </a:p>
          <a:p>
            <a:pPr lvl="1"/>
            <a:r>
              <a:rPr lang="en-US" dirty="0" smtClean="0"/>
              <a:t>Fixed </a:t>
            </a:r>
            <a:r>
              <a:rPr lang="en-US" dirty="0"/>
              <a:t>time effects </a:t>
            </a:r>
            <a:r>
              <a:rPr lang="en-US" dirty="0" smtClean="0"/>
              <a:t>control </a:t>
            </a:r>
            <a:r>
              <a:rPr lang="en-US" dirty="0"/>
              <a:t>for </a:t>
            </a:r>
            <a:r>
              <a:rPr lang="en-US" dirty="0" smtClean="0"/>
              <a:t>global conditions  </a:t>
            </a:r>
          </a:p>
          <a:p>
            <a:pPr lvl="1"/>
            <a:r>
              <a:rPr lang="en-US" dirty="0" smtClean="0"/>
              <a:t>Global shocks </a:t>
            </a:r>
            <a:r>
              <a:rPr lang="en-US" dirty="0"/>
              <a:t>particularly relevant </a:t>
            </a:r>
            <a:r>
              <a:rPr lang="en-US" dirty="0" smtClean="0"/>
              <a:t>over sample period [Rey </a:t>
            </a:r>
            <a:r>
              <a:rPr lang="en-US" dirty="0"/>
              <a:t>(2015</a:t>
            </a:r>
            <a:r>
              <a:rPr lang="en-US" dirty="0" smtClean="0"/>
              <a:t>)]</a:t>
            </a:r>
          </a:p>
          <a:p>
            <a:r>
              <a:rPr lang="en-US" dirty="0" smtClean="0"/>
              <a:t>Some </a:t>
            </a:r>
            <a:r>
              <a:rPr lang="en-US" dirty="0"/>
              <a:t>countries in </a:t>
            </a:r>
            <a:r>
              <a:rPr lang="en-US" dirty="0" smtClean="0"/>
              <a:t>sample never </a:t>
            </a:r>
            <a:r>
              <a:rPr lang="en-US" dirty="0"/>
              <a:t>experience negative </a:t>
            </a:r>
            <a:r>
              <a:rPr lang="en-US" dirty="0" smtClean="0"/>
              <a:t>rates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be viewed as a difference-in-difference </a:t>
            </a:r>
            <a:r>
              <a:rPr lang="en-US" dirty="0" smtClean="0"/>
              <a:t>study</a:t>
            </a:r>
          </a:p>
          <a:p>
            <a:pPr lvl="1"/>
            <a:r>
              <a:rPr lang="en-US" dirty="0" smtClean="0"/>
              <a:t>Compare </a:t>
            </a:r>
            <a:r>
              <a:rPr lang="en-US" dirty="0"/>
              <a:t>banks in economies that experienced negative </a:t>
            </a:r>
            <a:r>
              <a:rPr lang="en-US" dirty="0" smtClean="0"/>
              <a:t>rates, before and after </a:t>
            </a:r>
            <a:r>
              <a:rPr lang="en-US" dirty="0"/>
              <a:t>policy rates turned negative </a:t>
            </a:r>
            <a:endParaRPr lang="en-US" dirty="0" smtClean="0"/>
          </a:p>
          <a:p>
            <a:r>
              <a:rPr lang="en-US" dirty="0" smtClean="0"/>
              <a:t>Local </a:t>
            </a:r>
            <a:r>
              <a:rPr lang="en-US" dirty="0"/>
              <a:t>conditions </a:t>
            </a:r>
            <a:r>
              <a:rPr lang="en-US" dirty="0" smtClean="0"/>
              <a:t>also </a:t>
            </a:r>
            <a:r>
              <a:rPr lang="en-US" dirty="0"/>
              <a:t>likely </a:t>
            </a:r>
            <a:r>
              <a:rPr lang="en-US" dirty="0" smtClean="0"/>
              <a:t>affect </a:t>
            </a:r>
            <a:r>
              <a:rPr lang="en-US" dirty="0"/>
              <a:t>both bank profitability and monetary </a:t>
            </a:r>
            <a:r>
              <a:rPr lang="en-US" dirty="0" smtClean="0"/>
              <a:t>policy</a:t>
            </a:r>
          </a:p>
          <a:p>
            <a:pPr lvl="1"/>
            <a:r>
              <a:rPr lang="en-US" dirty="0" smtClean="0"/>
              <a:t>Respond by </a:t>
            </a:r>
            <a:r>
              <a:rPr lang="en-US" dirty="0"/>
              <a:t>instrumenting </a:t>
            </a:r>
            <a:r>
              <a:rPr lang="en-US" dirty="0" smtClean="0"/>
              <a:t>proxies </a:t>
            </a:r>
            <a:r>
              <a:rPr lang="en-US" dirty="0"/>
              <a:t>for local </a:t>
            </a:r>
            <a:r>
              <a:rPr lang="en-US" dirty="0" smtClean="0"/>
              <a:t>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00365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sq" cmpd="sng" algn="ctr">
          <a:solidFill>
            <a:schemeClr val="tx1"/>
          </a:solidFill>
          <a:prstDash val="solid"/>
          <a:round/>
          <a:headEnd type="none" w="sm" len="sm"/>
          <a:tailEnd type="triangle" w="med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sq" cmpd="sng" algn="ctr">
          <a:solidFill>
            <a:schemeClr val="tx1"/>
          </a:solidFill>
          <a:prstDash val="solid"/>
          <a:round/>
          <a:headEnd type="none" w="sm" len="sm"/>
          <a:tailEnd type="triangle" w="med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8FB4373F-2F35-4148-A1BC-AE9FC0B092D5}" vid="{AA94779F-0557-490B-9FFD-85EFFDD835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</TotalTime>
  <Words>3154</Words>
  <Application>Microsoft Office PowerPoint</Application>
  <PresentationFormat>Widescreen</PresentationFormat>
  <Paragraphs>544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Arial</vt:lpstr>
      <vt:lpstr>Calibri</vt:lpstr>
      <vt:lpstr>Times New Roman</vt:lpstr>
      <vt:lpstr>Theme1</vt:lpstr>
      <vt:lpstr>  Why Have Negative Nominal Interest Rates Had Such a Small Effect on Bank Performance?  Cross Country Evidence</vt:lpstr>
      <vt:lpstr>Low interest rates concern for banks</vt:lpstr>
      <vt:lpstr>Concerns confirmed empirically</vt:lpstr>
      <vt:lpstr>More results for low positive rates</vt:lpstr>
      <vt:lpstr>Even worse at negative rates</vt:lpstr>
      <vt:lpstr>Economies under negative nominal interest rates</vt:lpstr>
      <vt:lpstr>Micro studies of negative rates</vt:lpstr>
      <vt:lpstr>Banks adjust through fees and lending</vt:lpstr>
      <vt:lpstr>Multi-currency panel conditions for global shocks</vt:lpstr>
      <vt:lpstr>First study pooling European and Japanese banks under negative rates</vt:lpstr>
      <vt:lpstr>Results: Bank profitability unaffected by negative nominal interest rates </vt:lpstr>
      <vt:lpstr>Losses on net interest income made up on non-interest income </vt:lpstr>
      <vt:lpstr>Data</vt:lpstr>
      <vt:lpstr>Variety of countries with different monetary regimes</vt:lpstr>
      <vt:lpstr>Data set is large</vt:lpstr>
      <vt:lpstr>Complications</vt:lpstr>
      <vt:lpstr>Losses on net interest income made up on non-interest income </vt:lpstr>
      <vt:lpstr>Little overall difference in profitability across ZLB</vt:lpstr>
      <vt:lpstr>No apparent profitability differences in raw data</vt:lpstr>
      <vt:lpstr>Base specification </vt:lpstr>
      <vt:lpstr>Base specification (2) </vt:lpstr>
      <vt:lpstr>Benchmark results</vt:lpstr>
      <vt:lpstr>Base results indicate small negative rate impact</vt:lpstr>
      <vt:lpstr>Differences across bank types</vt:lpstr>
      <vt:lpstr>Base results robust to variety of perturbations</vt:lpstr>
      <vt:lpstr>Results are robust</vt:lpstr>
      <vt:lpstr>Decomposition of net interest income</vt:lpstr>
      <vt:lpstr>Results for decomposed of net interest income</vt:lpstr>
      <vt:lpstr>Interest expense cuts less than revenue losses</vt:lpstr>
      <vt:lpstr>Differences across banks</vt:lpstr>
      <vt:lpstr>Decomposition of non-interest income</vt:lpstr>
      <vt:lpstr>Interest expense cuts less than revenue losses</vt:lpstr>
      <vt:lpstr>Differences across banks</vt:lpstr>
      <vt:lpstr>Further non-interest income decomposition</vt:lpstr>
      <vt:lpstr>Large role for capital gains</vt:lpstr>
      <vt:lpstr>Differences across monetary regimes</vt:lpstr>
      <vt:lpstr>Results for different monetary regimes</vt:lpstr>
      <vt:lpstr>Results indicate importance of panel approch</vt:lpstr>
      <vt:lpstr>Much heterogeneity across monetary regime panels</vt:lpstr>
      <vt:lpstr>Results for activity</vt:lpstr>
      <vt:lpstr>Heterogeneity in lending response</vt:lpstr>
      <vt:lpstr>Conclusion (1)</vt:lpstr>
      <vt:lpstr>Conclusion (2)</vt:lpstr>
    </vt:vector>
  </TitlesOfParts>
  <Company>Federal Reserve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Shapiro, Benjamin</dc:creator>
  <cp:lastModifiedBy>Spiegel, Mark</cp:lastModifiedBy>
  <cp:revision>62</cp:revision>
  <cp:lastPrinted>2018-10-19T20:36:15Z</cp:lastPrinted>
  <dcterms:created xsi:type="dcterms:W3CDTF">2018-06-20T16:38:51Z</dcterms:created>
  <dcterms:modified xsi:type="dcterms:W3CDTF">2018-10-19T21:00:49Z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8f1e9969-072f-4ae3-859e-8efc70cddf96</vt:lpwstr>
  </property>
</Properties>
</file>